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8" r:id="rId4"/>
    <p:sldId id="264" r:id="rId5"/>
    <p:sldId id="262" r:id="rId6"/>
    <p:sldId id="257" r:id="rId7"/>
    <p:sldId id="259" r:id="rId8"/>
    <p:sldId id="267" r:id="rId9"/>
    <p:sldId id="265" r:id="rId10"/>
    <p:sldId id="260" r:id="rId11"/>
    <p:sldId id="268" r:id="rId12"/>
    <p:sldId id="263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women.org/en/cs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223C-5C8F-4478-9B32-EB2C51C29A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CSW63</a:t>
            </a:r>
            <a:endParaRPr lang="is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5ABE2-FC74-4411-AC42-CE7649257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78957" y="3348440"/>
            <a:ext cx="9755187" cy="70721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Commission on the Status of Women</a:t>
            </a:r>
            <a:endParaRPr lang="is-I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0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797165E7-07D5-44D5-A969-52A68AC77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 11">
            <a:extLst>
              <a:ext uri="{FF2B5EF4-FFF2-40B4-BE49-F238E27FC236}">
                <a16:creationId xmlns:a16="http://schemas.microsoft.com/office/drawing/2014/main" id="{0B280DBD-2815-4DCB-B024-B643AE81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A5098477-9C54-4B12-B85E-1A2CDD83A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342417C2-466C-418D-B143-F27E00E64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EB20674-E635-4F0A-AC68-F23358C3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5-Point Star 24">
            <a:extLst>
              <a:ext uri="{FF2B5EF4-FFF2-40B4-BE49-F238E27FC236}">
                <a16:creationId xmlns:a16="http://schemas.microsoft.com/office/drawing/2014/main" id="{2F9E64F1-5B60-4624-9174-F6AAC13B3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0CCBC9-586C-4528-9653-350706479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Freeform 16">
            <a:extLst>
              <a:ext uri="{FF2B5EF4-FFF2-40B4-BE49-F238E27FC236}">
                <a16:creationId xmlns:a16="http://schemas.microsoft.com/office/drawing/2014/main" id="{3DC0375C-BE5A-4736-A815-015CD223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39232249-88CC-4F51-907C-88358D82A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938" y="3165071"/>
            <a:ext cx="11337749" cy="3146030"/>
          </a:xfrm>
          <a:custGeom>
            <a:avLst/>
            <a:gdLst>
              <a:gd name="connsiteX0" fmla="*/ 11201371 w 11337749"/>
              <a:gd name="connsiteY0" fmla="*/ 0 h 3146030"/>
              <a:gd name="connsiteX1" fmla="*/ 11337749 w 11337749"/>
              <a:gd name="connsiteY1" fmla="*/ 2542023 h 3146030"/>
              <a:gd name="connsiteX2" fmla="*/ 8492 w 11337749"/>
              <a:gd name="connsiteY2" fmla="*/ 3146030 h 3146030"/>
              <a:gd name="connsiteX3" fmla="*/ 2 w 11337749"/>
              <a:gd name="connsiteY3" fmla="*/ 587735 h 3146030"/>
              <a:gd name="connsiteX4" fmla="*/ 0 w 11337749"/>
              <a:gd name="connsiteY4" fmla="*/ 587038 h 31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49" h="3146030">
                <a:moveTo>
                  <a:pt x="11201371" y="0"/>
                </a:moveTo>
                <a:lnTo>
                  <a:pt x="11337749" y="2542023"/>
                </a:lnTo>
                <a:lnTo>
                  <a:pt x="8492" y="3146030"/>
                </a:lnTo>
                <a:cubicBezTo>
                  <a:pt x="10785" y="2572498"/>
                  <a:pt x="1900" y="1389730"/>
                  <a:pt x="2" y="587735"/>
                </a:cubicBezTo>
                <a:lnTo>
                  <a:pt x="0" y="58703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B3F32693-A363-4B3D-840C-EAB023AD0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2" name="5-Point Star 22">
            <a:extLst>
              <a:ext uri="{FF2B5EF4-FFF2-40B4-BE49-F238E27FC236}">
                <a16:creationId xmlns:a16="http://schemas.microsoft.com/office/drawing/2014/main" id="{E3D627B7-FCE4-4B3F-9144-9A8F36FB3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183431" y="5370202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C888-9376-47A9-B2A3-8553868D3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6" r="38107" b="3"/>
          <a:stretch/>
        </p:blipFill>
        <p:spPr>
          <a:xfrm rot="21420000">
            <a:off x="-86426" y="-63662"/>
            <a:ext cx="2697480" cy="3632908"/>
          </a:xfrm>
          <a:custGeom>
            <a:avLst/>
            <a:gdLst>
              <a:gd name="connsiteX0" fmla="*/ 179889 w 2697480"/>
              <a:gd name="connsiteY0" fmla="*/ 0 h 3632908"/>
              <a:gd name="connsiteX1" fmla="*/ 2697480 w 2697480"/>
              <a:gd name="connsiteY1" fmla="*/ 131942 h 3632908"/>
              <a:gd name="connsiteX2" fmla="*/ 2697480 w 2697480"/>
              <a:gd name="connsiteY2" fmla="*/ 3632908 h 3632908"/>
              <a:gd name="connsiteX3" fmla="*/ 0 w 2697480"/>
              <a:gd name="connsiteY3" fmla="*/ 3632908 h 3632908"/>
              <a:gd name="connsiteX4" fmla="*/ 0 w 2697480"/>
              <a:gd name="connsiteY4" fmla="*/ 3432491 h 363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7480" h="3632908">
                <a:moveTo>
                  <a:pt x="179889" y="0"/>
                </a:moveTo>
                <a:lnTo>
                  <a:pt x="2697480" y="131942"/>
                </a:lnTo>
                <a:lnTo>
                  <a:pt x="2697480" y="3632908"/>
                </a:lnTo>
                <a:lnTo>
                  <a:pt x="0" y="3632908"/>
                </a:lnTo>
                <a:lnTo>
                  <a:pt x="0" y="3432491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FC065-582B-461D-945B-954A3104A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38" r="9844" b="5"/>
          <a:stretch/>
        </p:blipFill>
        <p:spPr>
          <a:xfrm rot="21420000">
            <a:off x="2730290" y="-72981"/>
            <a:ext cx="2697481" cy="3492906"/>
          </a:xfrm>
          <a:custGeom>
            <a:avLst/>
            <a:gdLst>
              <a:gd name="connsiteX0" fmla="*/ 0 w 2697481"/>
              <a:gd name="connsiteY0" fmla="*/ 0 h 3492906"/>
              <a:gd name="connsiteX1" fmla="*/ 2697481 w 2697481"/>
              <a:gd name="connsiteY1" fmla="*/ 141369 h 3492906"/>
              <a:gd name="connsiteX2" fmla="*/ 2697480 w 2697481"/>
              <a:gd name="connsiteY2" fmla="*/ 3492906 h 3492906"/>
              <a:gd name="connsiteX3" fmla="*/ 0 w 2697481"/>
              <a:gd name="connsiteY3" fmla="*/ 3492906 h 349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481" h="3492906">
                <a:moveTo>
                  <a:pt x="0" y="0"/>
                </a:moveTo>
                <a:lnTo>
                  <a:pt x="2697481" y="141369"/>
                </a:lnTo>
                <a:lnTo>
                  <a:pt x="2697480" y="3492906"/>
                </a:lnTo>
                <a:lnTo>
                  <a:pt x="0" y="3492906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B7E46A-F3CE-4BEC-9859-6BA1712916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6"/>
          <a:srcRect l="26026" r="29776" b="-1"/>
          <a:stretch/>
        </p:blipFill>
        <p:spPr>
          <a:xfrm rot="21420000">
            <a:off x="5553345" y="-72877"/>
            <a:ext cx="2697480" cy="3341543"/>
          </a:xfrm>
          <a:custGeom>
            <a:avLst/>
            <a:gdLst>
              <a:gd name="connsiteX0" fmla="*/ 0 w 2697480"/>
              <a:gd name="connsiteY0" fmla="*/ 0 h 3341543"/>
              <a:gd name="connsiteX1" fmla="*/ 2697480 w 2697480"/>
              <a:gd name="connsiteY1" fmla="*/ 141369 h 3341543"/>
              <a:gd name="connsiteX2" fmla="*/ 2697480 w 2697480"/>
              <a:gd name="connsiteY2" fmla="*/ 3341543 h 3341543"/>
              <a:gd name="connsiteX3" fmla="*/ 0 w 2697480"/>
              <a:gd name="connsiteY3" fmla="*/ 3341543 h 334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480" h="3341543">
                <a:moveTo>
                  <a:pt x="0" y="0"/>
                </a:moveTo>
                <a:lnTo>
                  <a:pt x="2697480" y="141369"/>
                </a:lnTo>
                <a:lnTo>
                  <a:pt x="2697480" y="3341543"/>
                </a:lnTo>
                <a:lnTo>
                  <a:pt x="0" y="334154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48281-21CC-4734-8523-F5E1A1FDB8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80" r="24264" b="1"/>
          <a:stretch/>
        </p:blipFill>
        <p:spPr>
          <a:xfrm rot="21420000">
            <a:off x="8375703" y="-72773"/>
            <a:ext cx="2697480" cy="3189967"/>
          </a:xfrm>
          <a:custGeom>
            <a:avLst/>
            <a:gdLst>
              <a:gd name="connsiteX0" fmla="*/ 0 w 2697480"/>
              <a:gd name="connsiteY0" fmla="*/ 0 h 3189967"/>
              <a:gd name="connsiteX1" fmla="*/ 2697480 w 2697480"/>
              <a:gd name="connsiteY1" fmla="*/ 141369 h 3189967"/>
              <a:gd name="connsiteX2" fmla="*/ 2697480 w 2697480"/>
              <a:gd name="connsiteY2" fmla="*/ 3189967 h 3189967"/>
              <a:gd name="connsiteX3" fmla="*/ 0 w 2697480"/>
              <a:gd name="connsiteY3" fmla="*/ 3189967 h 318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480" h="3189967">
                <a:moveTo>
                  <a:pt x="0" y="0"/>
                </a:moveTo>
                <a:lnTo>
                  <a:pt x="2697480" y="141369"/>
                </a:lnTo>
                <a:lnTo>
                  <a:pt x="2697480" y="3189967"/>
                </a:lnTo>
                <a:lnTo>
                  <a:pt x="0" y="31899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903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A60F-4586-4217-BB20-01AF2433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34F2E-021E-454C-AF80-D641CFFA4E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8EB2C-0762-4991-8FD6-D178F0BF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328612"/>
            <a:ext cx="113061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8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F9F46-D505-47C4-B706-74B2B083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1" r="1" b="1"/>
          <a:stretch/>
        </p:blipFill>
        <p:spPr>
          <a:xfrm>
            <a:off x="1" y="-1"/>
            <a:ext cx="5791144" cy="3980623"/>
          </a:xfrm>
          <a:prstGeom prst="rect">
            <a:avLst/>
          </a:prstGeom>
          <a:ln>
            <a:noFill/>
          </a:ln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52E5690-EAC4-435A-9866-F161B6548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0"/>
          <a:stretch/>
        </p:blipFill>
        <p:spPr>
          <a:xfrm>
            <a:off x="5914589" y="10"/>
            <a:ext cx="5794811" cy="3980612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5E266-5613-4D89-BD1A-F251731E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267829"/>
            <a:ext cx="3373149" cy="1608035"/>
          </a:xfrm>
        </p:spPr>
        <p:txBody>
          <a:bodyPr>
            <a:normAutofit/>
          </a:bodyPr>
          <a:lstStyle/>
          <a:p>
            <a:endParaRPr lang="is-IS" sz="4800">
              <a:solidFill>
                <a:schemeClr val="bg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33FFFC8-A711-4A4C-9A9F-F8CBCA143E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5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710BDC6A-27CF-4D3D-987D-A64004D1B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FCAC22-642A-422B-8E48-FC011B5CD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7" name="Rectangle 12">
              <a:extLst>
                <a:ext uri="{FF2B5EF4-FFF2-40B4-BE49-F238E27FC236}">
                  <a16:creationId xmlns:a16="http://schemas.microsoft.com/office/drawing/2014/main" id="{EBB4D63D-5B79-4759-930C-06044A25A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C80661D-03E7-4C80-9634-B3F09E3E8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A3758B-0FB4-4446-B0D7-04F22D909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7161EA-84B7-4532-9C83-E03C6313F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8" b="4224"/>
          <a:stretch/>
        </p:blipFill>
        <p:spPr>
          <a:xfrm>
            <a:off x="404225" y="549469"/>
            <a:ext cx="5295543" cy="4523669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2B7865-7A11-45A4-94BB-7760D4849A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6021501" y="838713"/>
            <a:ext cx="5295543" cy="3945179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2573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39" name="Rectangle 38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FBC7AB2-DCDB-4A24-8BFD-CF6E55D9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D934DFE-B775-4B9F-97F3-4B1507312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0885"/>
            <a:ext cx="11719737" cy="6392969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5FE13250-02BA-44FD-AD1C-57F5D961A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14069" r="-2" b="-2"/>
          <a:stretch/>
        </p:blipFill>
        <p:spPr>
          <a:xfrm>
            <a:off x="20" y="1"/>
            <a:ext cx="11474189" cy="6137762"/>
          </a:xfrm>
          <a:prstGeom prst="rect">
            <a:avLst/>
          </a:prstGeom>
          <a:ln>
            <a:noFill/>
          </a:ln>
        </p:spPr>
      </p:pic>
      <p:sp>
        <p:nvSpPr>
          <p:cNvPr id="47" name="Freeform 9">
            <a:extLst>
              <a:ext uri="{FF2B5EF4-FFF2-40B4-BE49-F238E27FC236}">
                <a16:creationId xmlns:a16="http://schemas.microsoft.com/office/drawing/2014/main" id="{77CF3165-A4C8-44E6-ACDE-1B5CCF8B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99606" cy="6137763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rgbClr val="FFFFFF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98576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DC6C-0605-42B4-AF52-2EFABE0F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13895"/>
            <a:ext cx="10396882" cy="5238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Kvennanefnd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sameinuðu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þjóðanna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11-22 mars 2019</a:t>
            </a:r>
            <a:br>
              <a:rPr lang="en-US" dirty="0">
                <a:solidFill>
                  <a:schemeClr val="tx1"/>
                </a:solidFill>
              </a:rPr>
            </a:br>
            <a:endParaRPr lang="is-I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E0540-EA36-4E63-A935-8468B7D6C4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77880"/>
            <a:ext cx="10394707" cy="3089429"/>
          </a:xfrm>
        </p:spPr>
        <p:txBody>
          <a:bodyPr/>
          <a:lstStyle/>
          <a:p>
            <a:r>
              <a:rPr lang="en-US" dirty="0" err="1"/>
              <a:t>Þemað</a:t>
            </a:r>
            <a:r>
              <a:rPr lang="en-US" dirty="0"/>
              <a:t> í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dirty="0" err="1"/>
              <a:t>fjallaði</a:t>
            </a:r>
            <a:r>
              <a:rPr lang="en-US" dirty="0"/>
              <a:t> um:</a:t>
            </a:r>
          </a:p>
          <a:p>
            <a:pPr lvl="1"/>
            <a:r>
              <a:rPr lang="en-US" dirty="0" err="1"/>
              <a:t>almannatryggingar</a:t>
            </a:r>
            <a:r>
              <a:rPr lang="en-US" dirty="0"/>
              <a:t>, </a:t>
            </a:r>
            <a:r>
              <a:rPr lang="en-US" dirty="0" err="1"/>
              <a:t>aðgengi</a:t>
            </a:r>
            <a:r>
              <a:rPr lang="en-US" dirty="0"/>
              <a:t> </a:t>
            </a:r>
            <a:r>
              <a:rPr lang="en-US" dirty="0" err="1"/>
              <a:t>kvenna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opinberri</a:t>
            </a:r>
            <a:r>
              <a:rPr lang="en-US" dirty="0"/>
              <a:t> </a:t>
            </a:r>
            <a:r>
              <a:rPr lang="en-US" dirty="0" err="1"/>
              <a:t>þjónustu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uppbygging</a:t>
            </a:r>
            <a:r>
              <a:rPr lang="en-US" dirty="0"/>
              <a:t> </a:t>
            </a:r>
            <a:r>
              <a:rPr lang="en-US" dirty="0" err="1"/>
              <a:t>samfélagslegra</a:t>
            </a:r>
            <a:r>
              <a:rPr lang="en-US" dirty="0"/>
              <a:t> </a:t>
            </a:r>
            <a:r>
              <a:rPr lang="en-US" dirty="0" err="1"/>
              <a:t>innviða</a:t>
            </a:r>
            <a:r>
              <a:rPr lang="en-US" dirty="0"/>
              <a:t> í </a:t>
            </a:r>
            <a:r>
              <a:rPr lang="en-US" dirty="0" err="1"/>
              <a:t>þágu</a:t>
            </a:r>
            <a:r>
              <a:rPr lang="en-US" dirty="0"/>
              <a:t> </a:t>
            </a:r>
            <a:r>
              <a:rPr lang="en-US" dirty="0" err="1"/>
              <a:t>kvenfrelsis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valdeflingu</a:t>
            </a:r>
            <a:r>
              <a:rPr lang="en-US" dirty="0"/>
              <a:t> </a:t>
            </a:r>
            <a:r>
              <a:rPr lang="en-US" dirty="0" err="1"/>
              <a:t>kvenna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stúlkna</a:t>
            </a:r>
            <a:endParaRPr lang="en-US" dirty="0"/>
          </a:p>
          <a:p>
            <a:r>
              <a:rPr lang="en-US" dirty="0"/>
              <a:t>400 </a:t>
            </a:r>
            <a:r>
              <a:rPr lang="en-US" dirty="0" err="1"/>
              <a:t>viðburðir</a:t>
            </a:r>
            <a:r>
              <a:rPr lang="en-US" dirty="0"/>
              <a:t> – 3 </a:t>
            </a:r>
            <a:r>
              <a:rPr lang="en-US" dirty="0" err="1"/>
              <a:t>dagskrár</a:t>
            </a:r>
            <a:endParaRPr lang="en-US" dirty="0"/>
          </a:p>
          <a:p>
            <a:r>
              <a:rPr lang="en-US" dirty="0"/>
              <a:t>9000 </a:t>
            </a:r>
            <a:r>
              <a:rPr lang="en-US" dirty="0" err="1"/>
              <a:t>þátttakendur</a:t>
            </a:r>
            <a:endParaRPr lang="en-U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3432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FBC7AB2-DCDB-4A24-8BFD-CF6E55D9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934DFE-B775-4B9F-97F3-4B1507312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0885"/>
            <a:ext cx="11719737" cy="6392969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145EB17-C0C2-469E-866B-64143658887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4479" r="-2" b="-2"/>
          <a:stretch/>
        </p:blipFill>
        <p:spPr>
          <a:xfrm>
            <a:off x="20" y="1"/>
            <a:ext cx="11474189" cy="6137762"/>
          </a:xfrm>
          <a:prstGeom prst="rect">
            <a:avLst/>
          </a:prstGeom>
          <a:ln>
            <a:noFill/>
          </a:ln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77CF3165-A4C8-44E6-ACDE-1B5CCF8B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99606" cy="6137763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rgbClr val="FFFFFF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79142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F8E0-E00D-43F2-A46F-FB3B34CD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Ógn</a:t>
            </a:r>
            <a:r>
              <a:rPr lang="en-US" dirty="0"/>
              <a:t> </a:t>
            </a:r>
            <a:r>
              <a:rPr lang="en-US" dirty="0" err="1"/>
              <a:t>Einkavæðingar</a:t>
            </a:r>
            <a:r>
              <a:rPr lang="en-US" dirty="0"/>
              <a:t> </a:t>
            </a:r>
            <a:r>
              <a:rPr lang="en-US" dirty="0" err="1"/>
              <a:t>sameiginleg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3C9A1-D5F8-4886-BFD5-F1F58B11B7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3600" i="1" dirty="0"/>
              <a:t>Sterkasta birtingarmynd samfélagsábyrgðar fyrirtækja er að þau greiði sinn réttláta hlut </a:t>
            </a:r>
          </a:p>
          <a:p>
            <a:pPr marL="0" indent="0">
              <a:buNone/>
            </a:pPr>
            <a:r>
              <a:rPr lang="is-IS" sz="3600" i="1" dirty="0"/>
              <a:t>af sköttum</a:t>
            </a:r>
            <a:endParaRPr lang="is-IS" sz="3600" dirty="0"/>
          </a:p>
          <a:p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183769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814CDC-0FB0-4241-9501-31E22E113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88" r="2" b="20440"/>
          <a:stretch/>
        </p:blipFill>
        <p:spPr>
          <a:xfrm>
            <a:off x="1" y="-1"/>
            <a:ext cx="5791144" cy="398062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E08E0-3657-4D45-9161-070A96FD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51"/>
          <a:stretch/>
        </p:blipFill>
        <p:spPr>
          <a:xfrm>
            <a:off x="5914589" y="10"/>
            <a:ext cx="5794811" cy="3980612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ED546-B829-404A-AA1C-CCD3D3AD0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Fulltrúar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Sameykis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</a:t>
            </a:r>
            <a:r>
              <a:rPr lang="en-US" dirty="0">
                <a:solidFill>
                  <a:schemeClr val="bg1"/>
                </a:solidFill>
              </a:rPr>
              <a:t> BSRB </a:t>
            </a:r>
            <a:r>
              <a:rPr lang="en-US" dirty="0" err="1">
                <a:solidFill>
                  <a:schemeClr val="bg1"/>
                </a:solidFill>
              </a:rPr>
              <a:t>ásamt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s-IS" dirty="0">
                <a:solidFill>
                  <a:schemeClr val="bg1"/>
                </a:solidFill>
              </a:rPr>
              <a:t>Rosa </a:t>
            </a:r>
            <a:r>
              <a:rPr lang="is-IS" dirty="0" err="1">
                <a:solidFill>
                  <a:schemeClr val="bg1"/>
                </a:solidFill>
              </a:rPr>
              <a:t>Pavanelli</a:t>
            </a:r>
            <a:r>
              <a:rPr lang="is-IS" dirty="0">
                <a:solidFill>
                  <a:schemeClr val="bg1"/>
                </a:solidFill>
              </a:rPr>
              <a:t>, aðalritari PSI (Public Services International)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0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0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29" name="Group 72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30" name="Picture 77">
            <a:extLst>
              <a:ext uri="{FF2B5EF4-FFF2-40B4-BE49-F238E27FC236}">
                <a16:creationId xmlns:a16="http://schemas.microsoft.com/office/drawing/2014/main" id="{9F5E1885-4B77-4930-AF94-83DC34F5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31" name="Rectangle 79">
            <a:extLst>
              <a:ext uri="{FF2B5EF4-FFF2-40B4-BE49-F238E27FC236}">
                <a16:creationId xmlns:a16="http://schemas.microsoft.com/office/drawing/2014/main" id="{12CED8F1-A066-4193-A0C6-FA32AABA2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C2AD83-6F23-413C-AD90-9F32AF82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luti Ã­slenska hÃ³psins Ã¡ fundi kvennanefndar SÃ. Sonja Ãr ÃorbergsdÃ³ttir, formaÃ°ur BSRB, er fremst tâ¦">
            <a:extLst>
              <a:ext uri="{FF2B5EF4-FFF2-40B4-BE49-F238E27FC236}">
                <a16:creationId xmlns:a16="http://schemas.microsoft.com/office/drawing/2014/main" id="{ACA0EB3E-CADD-47E3-B76F-ABEDC2CA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27" y="321733"/>
            <a:ext cx="8823696" cy="49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367BE40-CEB0-42C0-A019-83612A9D1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3A1CF79-E584-4525-AB80-C5E82644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DFF68DC-7619-4C0C-B291-0018372D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9">
            <a:extLst>
              <a:ext uri="{FF2B5EF4-FFF2-40B4-BE49-F238E27FC236}">
                <a16:creationId xmlns:a16="http://schemas.microsoft.com/office/drawing/2014/main" id="{5003435F-4995-49A0-9B3D-4955D282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995265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33A67-6722-4646-9767-F9AA0BB0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97CF4-0FF7-499F-B3E7-1D16928E52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D1223-5887-402B-B505-3BA3BB0B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90512"/>
            <a:ext cx="11439525" cy="6276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1D28EC-E983-4385-9B45-C08670BBC078}"/>
              </a:ext>
            </a:extLst>
          </p:cNvPr>
          <p:cNvSpPr/>
          <p:nvPr/>
        </p:nvSpPr>
        <p:spPr>
          <a:xfrm>
            <a:off x="1109317" y="460169"/>
            <a:ext cx="4090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Frá</a:t>
            </a:r>
            <a:r>
              <a:rPr lang="en-US" dirty="0"/>
              <a:t> fundi </a:t>
            </a:r>
            <a:r>
              <a:rPr lang="en-US" dirty="0" err="1"/>
              <a:t>fulltrúa</a:t>
            </a:r>
            <a:r>
              <a:rPr lang="en-US" dirty="0"/>
              <a:t> </a:t>
            </a:r>
            <a:r>
              <a:rPr lang="en-US" dirty="0" err="1"/>
              <a:t>stéttarfélaganna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0614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FBC7AB2-DCDB-4A24-8BFD-CF6E55D9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934DFE-B775-4B9F-97F3-4B1507312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0885"/>
            <a:ext cx="11719737" cy="6392969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D564F63-19E0-4542-B09B-2EB8678330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4050" r="-2" b="-2"/>
          <a:stretch/>
        </p:blipFill>
        <p:spPr>
          <a:xfrm>
            <a:off x="20" y="1"/>
            <a:ext cx="11474189" cy="6137762"/>
          </a:xfrm>
          <a:prstGeom prst="rect">
            <a:avLst/>
          </a:prstGeom>
          <a:ln>
            <a:noFill/>
          </a:ln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77CF3165-A4C8-44E6-ACDE-1B5CCF8B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99606" cy="6137763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rgbClr val="FFFFFF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213980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78</Words>
  <Application>Microsoft Office PowerPoint</Application>
  <PresentationFormat>Widescreen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Impact</vt:lpstr>
      <vt:lpstr>Main Event</vt:lpstr>
      <vt:lpstr>CSW63</vt:lpstr>
      <vt:lpstr>PowerPoint Presentation</vt:lpstr>
      <vt:lpstr>Kvennanefnd sameinuðu þjóðanna  11-22 mars 2019 </vt:lpstr>
      <vt:lpstr>PowerPoint Presentation</vt:lpstr>
      <vt:lpstr>Ógn Einkavæðingar sameiginleg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CSW63</dc:title>
  <dc:creator>Sólveig Jónasdóttir</dc:creator>
  <cp:lastModifiedBy>Sólveig Jónasdóttir</cp:lastModifiedBy>
  <cp:revision>2</cp:revision>
  <dcterms:created xsi:type="dcterms:W3CDTF">2019-04-29T09:48:19Z</dcterms:created>
  <dcterms:modified xsi:type="dcterms:W3CDTF">2019-04-29T10:03:03Z</dcterms:modified>
</cp:coreProperties>
</file>