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1783" r:id="rId5"/>
    <p:sldId id="1727" r:id="rId6"/>
    <p:sldId id="1773" r:id="rId7"/>
    <p:sldId id="1753" r:id="rId8"/>
    <p:sldId id="1754" r:id="rId9"/>
    <p:sldId id="1755" r:id="rId10"/>
    <p:sldId id="1771" r:id="rId11"/>
    <p:sldId id="1759" r:id="rId12"/>
    <p:sldId id="1778" r:id="rId13"/>
    <p:sldId id="1764" r:id="rId14"/>
    <p:sldId id="1775" r:id="rId15"/>
    <p:sldId id="1776" r:id="rId16"/>
    <p:sldId id="1767" r:id="rId17"/>
    <p:sldId id="1768" r:id="rId18"/>
    <p:sldId id="1777" r:id="rId19"/>
    <p:sldId id="1774" r:id="rId20"/>
    <p:sldId id="1785" r:id="rId21"/>
    <p:sldId id="1726" r:id="rId22"/>
  </p:sldIdLst>
  <p:sldSz cx="12192000" cy="6858000"/>
  <p:notesSz cx="6669088" cy="9926638"/>
  <p:defaultTextStyle>
    <a:defPPr>
      <a:defRPr lang="en-US"/>
    </a:defPPr>
    <a:lvl1pPr marL="288000" indent="-288000" algn="l" defTabSz="914400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Arial Black" panose="020B0A04020102020204" pitchFamily="34" charset="0"/>
      <a:buChar char="—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576000" indent="-288000" algn="l" defTabSz="914400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Arial Black" panose="020B0A04020102020204" pitchFamily="34" charset="0"/>
      <a:buChar char="—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64000" indent="-288000" algn="l" defTabSz="914400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Arial Black" panose="020B0A04020102020204" pitchFamily="34" charset="0"/>
      <a:buChar char="—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0" indent="0" algn="l" defTabSz="914400" rtl="0" eaLnBrk="1" latinLnBrk="0" hangingPunct="1">
      <a:lnSpc>
        <a:spcPct val="100000"/>
      </a:lnSpc>
      <a:spcBef>
        <a:spcPts val="1200"/>
      </a:spcBef>
      <a:buClrTx/>
      <a:buFont typeface="Arial" panose="020B0604020202020204" pitchFamily="34" charset="0"/>
      <a:buChar char="​"/>
      <a:defRPr sz="1100" b="1" kern="1200">
        <a:solidFill>
          <a:schemeClr val="tx1"/>
        </a:solidFill>
        <a:latin typeface="+mn-lt"/>
        <a:ea typeface="+mn-ea"/>
        <a:cs typeface="+mn-cs"/>
      </a:defRPr>
    </a:lvl4pPr>
    <a:lvl5pPr marL="287338" indent="-287338" algn="l" defTabSz="914400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Arial Black" panose="020B0A04020102020204" pitchFamily="34" charset="0"/>
      <a:buChar char="—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576000" indent="-288000" algn="l" defTabSz="914400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Arial Black" panose="020B0A04020102020204" pitchFamily="34" charset="0"/>
      <a:buChar char="—"/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864000" indent="-288000" algn="l" defTabSz="914400" rtl="0" eaLnBrk="1" latinLnBrk="0" hangingPunct="1">
      <a:lnSpc>
        <a:spcPct val="100000"/>
      </a:lnSpc>
      <a:spcBef>
        <a:spcPts val="0"/>
      </a:spcBef>
      <a:spcAft>
        <a:spcPts val="1200"/>
      </a:spcAft>
      <a:buClr>
        <a:schemeClr val="accent1"/>
      </a:buClr>
      <a:buFont typeface="Arial Black" panose="020B0A04020102020204" pitchFamily="34" charset="0"/>
      <a:buChar char="—"/>
      <a:defRPr sz="1100" kern="1200" baseline="0">
        <a:solidFill>
          <a:schemeClr val="tx1"/>
        </a:solidFill>
        <a:latin typeface="+mn-lt"/>
        <a:ea typeface="+mn-ea"/>
        <a:cs typeface="+mn-cs"/>
      </a:defRPr>
    </a:lvl7pPr>
    <a:lvl8pPr marL="0" indent="0" algn="l" defTabSz="914400" rtl="0" eaLnBrk="1" latinLnBrk="0" hangingPunct="1">
      <a:lnSpc>
        <a:spcPct val="100000"/>
      </a:lnSpc>
      <a:spcBef>
        <a:spcPts val="0"/>
      </a:spcBef>
      <a:buClrTx/>
      <a:buFont typeface="Arial" panose="020B0604020202020204" pitchFamily="34" charset="0"/>
      <a:buChar char="​"/>
      <a:defRPr sz="900" i="1" kern="1200">
        <a:solidFill>
          <a:schemeClr val="tx1"/>
        </a:solidFill>
        <a:latin typeface="+mn-lt"/>
        <a:ea typeface="+mn-ea"/>
        <a:cs typeface="+mn-cs"/>
      </a:defRPr>
    </a:lvl8pPr>
    <a:lvl9pPr marL="0" indent="0" algn="l" defTabSz="914400" rtl="0" eaLnBrk="1" latinLnBrk="0" hangingPunct="1">
      <a:lnSpc>
        <a:spcPct val="100000"/>
      </a:lnSpc>
      <a:spcBef>
        <a:spcPts val="0"/>
      </a:spcBef>
      <a:spcAft>
        <a:spcPts val="1200"/>
      </a:spcAft>
      <a:buClrTx/>
      <a:buFont typeface="Arial" panose="020B0604020202020204" pitchFamily="34" charset="0"/>
      <a:buChar char="​"/>
      <a:defRPr sz="1200" b="1" kern="1200" baseline="0">
        <a:solidFill>
          <a:schemeClr val="accent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3C5E"/>
    <a:srgbClr val="F59020"/>
    <a:srgbClr val="B2B4B2"/>
    <a:srgbClr val="FCC036"/>
    <a:srgbClr val="009CBD"/>
    <a:srgbClr val="CFD1CF"/>
    <a:srgbClr val="DC1E35"/>
    <a:srgbClr val="918989"/>
    <a:srgbClr val="AFBEB8"/>
    <a:srgbClr val="C2D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D07E61-249C-4534-9B1C-575490A19DB1}" v="9" dt="2022-05-17T15:23:14.2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25" autoAdjust="0"/>
    <p:restoredTop sz="93791" autoAdjust="0"/>
  </p:normalViewPr>
  <p:slideViewPr>
    <p:cSldViewPr snapToGrid="0" showGuides="1">
      <p:cViewPr varScale="1">
        <p:scale>
          <a:sx n="106" d="100"/>
          <a:sy n="106" d="100"/>
        </p:scale>
        <p:origin x="11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isb365.sharepoint.com/sites/jhagsspr/Shared%20Documents/&#222;j&#243;&#240;hagssp&#225;%20ma&#237;%202022/&#222;HS-22-05%20myndir%20JBB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jan%202022/&#222;HS-22-01%20myndir%20BB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jan%202022/&#222;HS-22-01%20myndir%20BB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jan%202022/&#222;HS-22-01%20myndir%20BB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isb365.sharepoint.com/sites/jhagsspr/Shared%20Documents/&#222;j&#243;&#240;hagssp&#225;%20jan%202022/&#222;HS-22-01%20myndir%20JBB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isb365.sharepoint.com/sites/jhagsspr/Shared%20Documents/&#222;j&#243;&#240;hagssp&#225;%20ma&#237;%202022/&#222;HS-22-05%20myndir%20JBB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isb365.sharepoint.com/sites/jhagsspr/Shared%20Documents/&#222;j&#243;&#240;hagssp&#225;%20ma&#237;%202022/&#222;HS-22-05%20myndir%20JBB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ma&#237;%202022/&#222;HS-22-05%20myndir%20JBB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isb365.sharepoint.com/sites/jhagsspr/Shared%20Documents/&#222;j&#243;&#240;hagssp&#225;%20ma&#237;%202022/&#222;HS-22-05%20myndir%20JBB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jan%202022/&#222;HS-22-01%20myndir%20BB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sb365.sharepoint.com/sites/jhagsspr/Shared%20Documents/&#222;j&#243;&#240;hagssp&#225;%20jan%202022/&#222;HS-22-01%20myndir%20BB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10662339988206E-2"/>
          <c:y val="1.8823333215499168E-2"/>
          <c:w val="0.95557923112986454"/>
          <c:h val="0.76085845079758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'VLF-framlag'!$A$3</c:f>
              <c:strCache>
                <c:ptCount val="1"/>
                <c:pt idx="0">
                  <c:v>Einkaneysla</c:v>
                </c:pt>
              </c:strCache>
            </c:strRef>
          </c:tx>
          <c:spPr>
            <a:solidFill>
              <a:srgbClr val="009CBD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FAB-4A71-B018-0593BF3659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AB-4A71-B018-0593BF36595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FAB-4A71-B018-0593BF365952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009CBD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EFAB-4A71-B018-0593BF365952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009CBD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6-EFAB-4A71-B018-0593BF365952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009CBD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8-EFAB-4A71-B018-0593BF365952}"/>
              </c:ext>
            </c:extLst>
          </c:dPt>
          <c:cat>
            <c:strRef>
              <c:f>'VLF-framlag'!$R$2:$AF$2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'VLF-framlag'!$R$3:$AF$3</c:f>
              <c:numCache>
                <c:formatCode>0.0</c:formatCode>
                <c:ptCount val="15"/>
                <c:pt idx="0">
                  <c:v>-0.13307966357956999</c:v>
                </c:pt>
                <c:pt idx="1">
                  <c:v>1.1042619207285143</c:v>
                </c:pt>
                <c:pt idx="2">
                  <c:v>0.94101098204086886</c:v>
                </c:pt>
                <c:pt idx="3">
                  <c:v>0.56935556759552108</c:v>
                </c:pt>
                <c:pt idx="4">
                  <c:v>1.5290893402376371</c:v>
                </c:pt>
                <c:pt idx="5">
                  <c:v>2.3433327329426068</c:v>
                </c:pt>
                <c:pt idx="6">
                  <c:v>3.3437194527723224</c:v>
                </c:pt>
                <c:pt idx="7">
                  <c:v>3.928592808192279</c:v>
                </c:pt>
                <c:pt idx="8">
                  <c:v>2.4082838236804283</c:v>
                </c:pt>
                <c:pt idx="9">
                  <c:v>0.95316591770925141</c:v>
                </c:pt>
                <c:pt idx="10">
                  <c:v>-1.4647383484264456</c:v>
                </c:pt>
                <c:pt idx="11">
                  <c:v>3.906805463917614</c:v>
                </c:pt>
                <c:pt idx="12">
                  <c:v>1.9645876385438803</c:v>
                </c:pt>
                <c:pt idx="13">
                  <c:v>1.1243666855644472</c:v>
                </c:pt>
                <c:pt idx="14">
                  <c:v>2.1364848299726042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FAB-4A71-B018-0593BF365952}"/>
            </c:ext>
          </c:extLst>
        </c:ser>
        <c:ser>
          <c:idx val="1"/>
          <c:order val="1"/>
          <c:tx>
            <c:strRef>
              <c:f>'VLF-framlag'!$A$4</c:f>
              <c:strCache>
                <c:ptCount val="1"/>
                <c:pt idx="0">
                  <c:v>Samneysla</c:v>
                </c:pt>
              </c:strCache>
            </c:strRef>
          </c:tx>
          <c:spPr>
            <a:solidFill>
              <a:srgbClr val="B1B3B1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EFAB-4A71-B018-0593BF3659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EFAB-4A71-B018-0593BF36595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EFAB-4A71-B018-0593BF365952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B1B3B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E-EFAB-4A71-B018-0593BF365952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B1B3B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0-EFAB-4A71-B018-0593BF365952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B1B3B1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2-EFAB-4A71-B018-0593BF365952}"/>
              </c:ext>
            </c:extLst>
          </c:dPt>
          <c:cat>
            <c:strRef>
              <c:f>'VLF-framlag'!$R$2:$AF$2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'VLF-framlag'!$R$4:$AF$4</c:f>
              <c:numCache>
                <c:formatCode>0.0</c:formatCode>
                <c:ptCount val="15"/>
                <c:pt idx="0">
                  <c:v>-0.86688331436678756</c:v>
                </c:pt>
                <c:pt idx="1">
                  <c:v>-2.9432028573257697E-2</c:v>
                </c:pt>
                <c:pt idx="2">
                  <c:v>-0.40113943952300418</c:v>
                </c:pt>
                <c:pt idx="3">
                  <c:v>0.22154845537163331</c:v>
                </c:pt>
                <c:pt idx="4">
                  <c:v>-6.3095797482882285E-2</c:v>
                </c:pt>
                <c:pt idx="5">
                  <c:v>-1.9283677718572992E-2</c:v>
                </c:pt>
                <c:pt idx="6">
                  <c:v>0.20381815247043866</c:v>
                </c:pt>
                <c:pt idx="7">
                  <c:v>0.67293360133605007</c:v>
                </c:pt>
                <c:pt idx="8">
                  <c:v>1.1243400579628713</c:v>
                </c:pt>
                <c:pt idx="9">
                  <c:v>0.94800669528581816</c:v>
                </c:pt>
                <c:pt idx="10">
                  <c:v>1.0214124432302609</c:v>
                </c:pt>
                <c:pt idx="11">
                  <c:v>0.48691439965879718</c:v>
                </c:pt>
                <c:pt idx="12">
                  <c:v>0.5485200901577213</c:v>
                </c:pt>
                <c:pt idx="13">
                  <c:v>0.42626808887493101</c:v>
                </c:pt>
                <c:pt idx="14">
                  <c:v>0.42178474547133821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EFAB-4A71-B018-0593BF365952}"/>
            </c:ext>
          </c:extLst>
        </c:ser>
        <c:ser>
          <c:idx val="2"/>
          <c:order val="2"/>
          <c:tx>
            <c:strRef>
              <c:f>'VLF-framlag'!$A$5</c:f>
              <c:strCache>
                <c:ptCount val="1"/>
                <c:pt idx="0">
                  <c:v>Fjármunamyndun</c:v>
                </c:pt>
              </c:strCache>
            </c:strRef>
          </c:tx>
          <c:spPr>
            <a:solidFill>
              <a:srgbClr val="693C5E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EFAB-4A71-B018-0593BF3659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EFAB-4A71-B018-0593BF36595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EFAB-4A71-B018-0593BF365952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8-EFAB-4A71-B018-0593BF365952}"/>
              </c:ext>
            </c:extLst>
          </c:dPt>
          <c:dPt>
            <c:idx val="13"/>
            <c:invertIfNegative val="0"/>
            <c:bubble3D val="0"/>
            <c:spPr>
              <a:pattFill prst="ltUpDiag">
                <a:fgClr>
                  <a:srgbClr val="693C5E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9-EFAB-4A71-B018-0593BF365952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B-EFAB-4A71-B018-0593BF365952}"/>
              </c:ext>
            </c:extLst>
          </c:dPt>
          <c:cat>
            <c:strRef>
              <c:f>'VLF-framlag'!$R$2:$AF$2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'VLF-framlag'!$R$5:$AF$5</c:f>
              <c:numCache>
                <c:formatCode>0.0</c:formatCode>
                <c:ptCount val="15"/>
                <c:pt idx="0">
                  <c:v>-1.2898813777194107</c:v>
                </c:pt>
                <c:pt idx="1">
                  <c:v>1.539982636940834</c:v>
                </c:pt>
                <c:pt idx="2">
                  <c:v>0.7900496127663198</c:v>
                </c:pt>
                <c:pt idx="3">
                  <c:v>0.35502177297045506</c:v>
                </c:pt>
                <c:pt idx="4">
                  <c:v>2.5207111050674857</c:v>
                </c:pt>
                <c:pt idx="5">
                  <c:v>3.6851065920119321</c:v>
                </c:pt>
                <c:pt idx="6">
                  <c:v>3.4780125867214102</c:v>
                </c:pt>
                <c:pt idx="7">
                  <c:v>2.2126242423033116</c:v>
                </c:pt>
                <c:pt idx="8">
                  <c:v>0.6742371063872159</c:v>
                </c:pt>
                <c:pt idx="9">
                  <c:v>-0.52184842456728175</c:v>
                </c:pt>
                <c:pt idx="10">
                  <c:v>-2.0233050054530128</c:v>
                </c:pt>
                <c:pt idx="11">
                  <c:v>2.8951392466278638</c:v>
                </c:pt>
                <c:pt idx="12">
                  <c:v>1.6500738477965204</c:v>
                </c:pt>
                <c:pt idx="13">
                  <c:v>0.11385724119472455</c:v>
                </c:pt>
                <c:pt idx="14">
                  <c:v>0.59391956104593824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FAB-4A71-B018-0593BF365952}"/>
            </c:ext>
          </c:extLst>
        </c:ser>
        <c:ser>
          <c:idx val="3"/>
          <c:order val="3"/>
          <c:tx>
            <c:strRef>
              <c:f>'VLF-framlag'!$A$6</c:f>
              <c:strCache>
                <c:ptCount val="1"/>
                <c:pt idx="0">
                  <c:v>Birgðabreytingar</c:v>
                </c:pt>
              </c:strCache>
            </c:strRef>
          </c:tx>
          <c:spPr>
            <a:solidFill>
              <a:srgbClr val="8C857B"/>
            </a:solidFill>
          </c:spPr>
          <c:invertIfNegative val="0"/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EFAB-4A71-B018-0593BF365952}"/>
              </c:ext>
            </c:extLst>
          </c:dPt>
          <c:cat>
            <c:strRef>
              <c:f>'VLF-framlag'!$R$2:$AF$2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'[1]VLF-framlag'!$R$6:$AC$6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EFAB-4A71-B018-0593BF365952}"/>
            </c:ext>
          </c:extLst>
        </c:ser>
        <c:ser>
          <c:idx val="4"/>
          <c:order val="4"/>
          <c:tx>
            <c:strRef>
              <c:f>'VLF-framlag'!$A$7</c:f>
              <c:strCache>
                <c:ptCount val="1"/>
                <c:pt idx="0">
                  <c:v>Útflutningur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F-EFAB-4A71-B018-0593BF3659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0-EFAB-4A71-B018-0593BF36595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1-EFAB-4A71-B018-0593BF365952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23-EFAB-4A71-B018-0593BF365952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25-EFAB-4A71-B018-0593BF365952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chemeClr val="accent4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27-EFAB-4A71-B018-0593BF365952}"/>
              </c:ext>
            </c:extLst>
          </c:dPt>
          <c:cat>
            <c:strRef>
              <c:f>'VLF-framlag'!$R$2:$AF$2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'VLF-framlag'!$R$7:$AF$7</c:f>
              <c:numCache>
                <c:formatCode>0.0</c:formatCode>
                <c:ptCount val="15"/>
                <c:pt idx="0">
                  <c:v>0.46490763584602113</c:v>
                </c:pt>
                <c:pt idx="1">
                  <c:v>1.7554721584875352</c:v>
                </c:pt>
                <c:pt idx="2">
                  <c:v>1.9604957744050033</c:v>
                </c:pt>
                <c:pt idx="3">
                  <c:v>3.7383160984440456</c:v>
                </c:pt>
                <c:pt idx="4">
                  <c:v>2.0732562222854054</c:v>
                </c:pt>
                <c:pt idx="5">
                  <c:v>4.6080384836345401</c:v>
                </c:pt>
                <c:pt idx="6">
                  <c:v>5.6558645787174191</c:v>
                </c:pt>
                <c:pt idx="7">
                  <c:v>2.4137894589190458</c:v>
                </c:pt>
                <c:pt idx="8">
                  <c:v>0.76880682846925963</c:v>
                </c:pt>
                <c:pt idx="9">
                  <c:v>-2.1792836935118909</c:v>
                </c:pt>
                <c:pt idx="10">
                  <c:v>-13.412073879353589</c:v>
                </c:pt>
                <c:pt idx="11">
                  <c:v>4.2444735310531554</c:v>
                </c:pt>
                <c:pt idx="12">
                  <c:v>7.6100725402803588</c:v>
                </c:pt>
                <c:pt idx="13">
                  <c:v>3.7790464001669535</c:v>
                </c:pt>
                <c:pt idx="14">
                  <c:v>1.7306251366972658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EFAB-4A71-B018-0593BF365952}"/>
            </c:ext>
          </c:extLst>
        </c:ser>
        <c:ser>
          <c:idx val="5"/>
          <c:order val="5"/>
          <c:tx>
            <c:strRef>
              <c:f>'VLF-framlag'!$A$8</c:f>
              <c:strCache>
                <c:ptCount val="1"/>
                <c:pt idx="0">
                  <c:v>Innflutningur</c:v>
                </c:pt>
              </c:strCache>
            </c:strRef>
          </c:tx>
          <c:spPr>
            <a:solidFill>
              <a:srgbClr val="9FAD5F"/>
            </a:solidFill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EFAB-4A71-B018-0593BF36595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A-EFAB-4A71-B018-0593BF365952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B-EFAB-4A71-B018-0593BF365952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C-EFAB-4A71-B018-0593BF365952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9FAD5F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2E-EFAB-4A71-B018-0593BF365952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9FAD5F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30-EFAB-4A71-B018-0593BF365952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9FAD5F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32-EFAB-4A71-B018-0593BF365952}"/>
              </c:ext>
            </c:extLst>
          </c:dPt>
          <c:cat>
            <c:strRef>
              <c:f>'VLF-framlag'!$R$2:$AF$2</c:f>
              <c:strCach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strCache>
            </c:strRef>
          </c:cat>
          <c:val>
            <c:numRef>
              <c:f>'VLF-framlag'!$R$8:$AF$8</c:f>
              <c:numCache>
                <c:formatCode>0.0</c:formatCode>
                <c:ptCount val="15"/>
                <c:pt idx="0">
                  <c:v>-0.94160255329890219</c:v>
                </c:pt>
                <c:pt idx="1">
                  <c:v>-2.8382097159006636</c:v>
                </c:pt>
                <c:pt idx="2">
                  <c:v>-2.1577282519084378</c:v>
                </c:pt>
                <c:pt idx="3">
                  <c:v>-4.9177864188176754E-2</c:v>
                </c:pt>
                <c:pt idx="4">
                  <c:v>-4.562708917662917</c:v>
                </c:pt>
                <c:pt idx="5">
                  <c:v>-6.1155609077538413</c:v>
                </c:pt>
                <c:pt idx="6">
                  <c:v>-6.4483046916110407</c:v>
                </c:pt>
                <c:pt idx="7">
                  <c:v>-4.8334402505881044</c:v>
                </c:pt>
                <c:pt idx="8">
                  <c:v>-0.36689483607891993</c:v>
                </c:pt>
                <c:pt idx="9">
                  <c:v>3.6925527173332924</c:v>
                </c:pt>
                <c:pt idx="10">
                  <c:v>8.5897626361426145</c:v>
                </c:pt>
                <c:pt idx="11">
                  <c:v>-7.1262404080335715</c:v>
                </c:pt>
                <c:pt idx="12">
                  <c:v>-6.6266821795427928</c:v>
                </c:pt>
                <c:pt idx="13">
                  <c:v>-2.7635854428793443</c:v>
                </c:pt>
                <c:pt idx="14">
                  <c:v>-2.2421448092434133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EFAB-4A71-B018-0593BF365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3435776"/>
        <c:axId val="133437312"/>
      </c:barChart>
      <c:lineChart>
        <c:grouping val="standard"/>
        <c:varyColors val="0"/>
        <c:ser>
          <c:idx val="6"/>
          <c:order val="6"/>
          <c:tx>
            <c:strRef>
              <c:f>'VLF-framlag'!$A$9</c:f>
              <c:strCache>
                <c:ptCount val="1"/>
                <c:pt idx="0">
                  <c:v>Verg landsframleiðsla</c:v>
                </c:pt>
              </c:strCache>
            </c:strRef>
          </c:tx>
          <c:spPr>
            <a:ln w="19050">
              <a:solidFill>
                <a:srgbClr val="F59020"/>
              </a:solidFill>
            </a:ln>
          </c:spPr>
          <c:marker>
            <c:symbol val="none"/>
          </c:marker>
          <c:val>
            <c:numRef>
              <c:f>'VLF-framlag'!$R$9:$AC$9</c:f>
              <c:numCache>
                <c:formatCode>0.0</c:formatCode>
                <c:ptCount val="12"/>
                <c:pt idx="0">
                  <c:v>-2.8317601332592979</c:v>
                </c:pt>
                <c:pt idx="1">
                  <c:v>1.8514285714285705</c:v>
                </c:pt>
                <c:pt idx="2">
                  <c:v>1.0547576301615846</c:v>
                </c:pt>
                <c:pt idx="3">
                  <c:v>4.5525205418609715</c:v>
                </c:pt>
                <c:pt idx="4">
                  <c:v>1.688615123194559</c:v>
                </c:pt>
                <c:pt idx="5">
                  <c:v>4.4386422976501416</c:v>
                </c:pt>
                <c:pt idx="6">
                  <c:v>6.2999999999999945</c:v>
                </c:pt>
                <c:pt idx="7">
                  <c:v>4.1956726246472398</c:v>
                </c:pt>
                <c:pt idx="8">
                  <c:v>4.8934633441675812</c:v>
                </c:pt>
                <c:pt idx="9">
                  <c:v>2.4186606989154757</c:v>
                </c:pt>
                <c:pt idx="10">
                  <c:v>-7.0678208252794361</c:v>
                </c:pt>
                <c:pt idx="11">
                  <c:v>4.3497920057876671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EFAB-4A71-B018-0593BF365952}"/>
            </c:ext>
          </c:extLst>
        </c:ser>
        <c:ser>
          <c:idx val="7"/>
          <c:order val="7"/>
          <c:spPr>
            <a:ln w="19050">
              <a:solidFill>
                <a:srgbClr val="F59020"/>
              </a:solidFill>
              <a:prstDash val="dash"/>
            </a:ln>
          </c:spPr>
          <c:marker>
            <c:symbol val="none"/>
          </c:marker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EFAB-4A71-B018-0593BF365952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EFAB-4A71-B018-0593BF365952}"/>
                </c:ext>
              </c:extLst>
            </c:dLbl>
            <c:dLbl>
              <c:idx val="8"/>
              <c:layout>
                <c:manualLayout>
                  <c:x val="-4.0482163553513695E-2"/>
                  <c:y val="-2.14751187080200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EFAB-4A71-B018-0593BF365952}"/>
                </c:ext>
              </c:extLst>
            </c:dLbl>
            <c:dLbl>
              <c:idx val="9"/>
              <c:layout>
                <c:manualLayout>
                  <c:x val="-3.5104932310583266E-2"/>
                  <c:y val="-4.27255351276152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EFAB-4A71-B018-0593BF365952}"/>
                </c:ext>
              </c:extLst>
            </c:dLbl>
            <c:dLbl>
              <c:idx val="10"/>
              <c:layout>
                <c:manualLayout>
                  <c:x val="-4.4235188395751683E-2"/>
                  <c:y val="3.21003269178176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EFAB-4A71-B018-0593BF365952}"/>
                </c:ext>
              </c:extLst>
            </c:dLbl>
            <c:dLbl>
              <c:idx val="1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is-I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EFAB-4A71-B018-0593BF365952}"/>
                </c:ext>
              </c:extLst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EFAB-4A71-B018-0593BF365952}"/>
                </c:ext>
              </c:extLst>
            </c:dLbl>
            <c:dLbl>
              <c:idx val="13"/>
              <c:layout>
                <c:manualLayout>
                  <c:x val="-1.8227935740521367E-2"/>
                  <c:y val="-3.42917523345151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EFAB-4A71-B018-0593BF365952}"/>
                </c:ext>
              </c:extLst>
            </c:dLbl>
            <c:dLbl>
              <c:idx val="14"/>
              <c:layout>
                <c:manualLayout>
                  <c:x val="-1.2414522119904129E-2"/>
                  <c:y val="-2.7647239600539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5754550413721786E-2"/>
                      <c:h val="4.544818316019556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3D-EFAB-4A71-B018-0593BF36595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'VLF-framlag'!$R$10:$AF$10</c:f>
              <c:numCache>
                <c:formatCode>General</c:formatCode>
                <c:ptCount val="15"/>
                <c:pt idx="11" formatCode="0.0">
                  <c:v>4.3497920057876671</c:v>
                </c:pt>
                <c:pt idx="12" formatCode="0.0">
                  <c:v>5.0025571348895292</c:v>
                </c:pt>
                <c:pt idx="13" formatCode="0.0">
                  <c:v>2.6799529729217171</c:v>
                </c:pt>
                <c:pt idx="14" formatCode="0.0">
                  <c:v>2.6406694639437234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EFAB-4A71-B018-0593BF3659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435776"/>
        <c:axId val="133437312"/>
      </c:lineChart>
      <c:catAx>
        <c:axId val="133435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is-IS"/>
          </a:p>
        </c:txPr>
        <c:crossAx val="133437312"/>
        <c:crosses val="autoZero"/>
        <c:auto val="1"/>
        <c:lblAlgn val="ctr"/>
        <c:lblOffset val="100"/>
        <c:tickLblSkip val="2"/>
        <c:noMultiLvlLbl val="0"/>
      </c:catAx>
      <c:valAx>
        <c:axId val="13343731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is-IS"/>
          </a:p>
        </c:txPr>
        <c:crossAx val="133435776"/>
        <c:crosses val="autoZero"/>
        <c:crossBetween val="between"/>
        <c:majorUnit val="3"/>
      </c:valAx>
    </c:plotArea>
    <c:legend>
      <c:legendPos val="r"/>
      <c:legendEntry>
        <c:idx val="7"/>
        <c:delete val="1"/>
      </c:legendEntry>
      <c:layout>
        <c:manualLayout>
          <c:xMode val="edge"/>
          <c:yMode val="edge"/>
          <c:x val="7.3270374192621023E-3"/>
          <c:y val="0.85535506815921869"/>
          <c:w val="0.98939243713713021"/>
          <c:h val="0.1351068035071941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TT Norms" panose="02000503030000020003"/>
          <a:ea typeface="Arial"/>
          <a:cs typeface="Arial"/>
        </a:defRPr>
      </a:pPr>
      <a:endParaRPr lang="is-I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292429914218998E-2"/>
          <c:y val="3.9898298704001293E-2"/>
          <c:w val="0.94653472898600055"/>
          <c:h val="0.76982364015143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Atvinnuleysi!$M$1</c:f>
              <c:strCache>
                <c:ptCount val="1"/>
                <c:pt idx="0">
                  <c:v>Atvinnuleysi</c:v>
                </c:pt>
              </c:strCache>
            </c:strRef>
          </c:tx>
          <c:spPr>
            <a:solidFill>
              <a:srgbClr val="B2B4B2"/>
            </a:solidFill>
            <a:ln>
              <a:noFill/>
            </a:ln>
            <a:effectLst/>
          </c:spPr>
          <c:invertIfNegative val="0"/>
          <c:cat>
            <c:numRef>
              <c:f>Atvinnuleysi!$L$2:$L$20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Atvinnuleysi!$M$2:$M$20</c:f>
              <c:numCache>
                <c:formatCode>General</c:formatCode>
                <c:ptCount val="19"/>
                <c:pt idx="0" formatCode="0.0000">
                  <c:v>1.3</c:v>
                </c:pt>
                <c:pt idx="1">
                  <c:v>1</c:v>
                </c:pt>
                <c:pt idx="2">
                  <c:v>1.6</c:v>
                </c:pt>
                <c:pt idx="3">
                  <c:v>8</c:v>
                </c:pt>
                <c:pt idx="4">
                  <c:v>8.1</c:v>
                </c:pt>
                <c:pt idx="5">
                  <c:v>7.4</c:v>
                </c:pt>
                <c:pt idx="6">
                  <c:v>5.8</c:v>
                </c:pt>
                <c:pt idx="7">
                  <c:v>4.4000000000000004</c:v>
                </c:pt>
                <c:pt idx="8">
                  <c:v>3.6</c:v>
                </c:pt>
                <c:pt idx="9">
                  <c:v>2.9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2.4</c:v>
                </c:pt>
                <c:pt idx="13">
                  <c:v>3.6</c:v>
                </c:pt>
                <c:pt idx="14">
                  <c:v>7.9</c:v>
                </c:pt>
                <c:pt idx="15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D8-4502-AFA4-5E4B422DFA15}"/>
            </c:ext>
          </c:extLst>
        </c:ser>
        <c:ser>
          <c:idx val="1"/>
          <c:order val="1"/>
          <c:tx>
            <c:strRef>
              <c:f>Atvinnuleysi!$N$1</c:f>
              <c:strCache>
                <c:ptCount val="1"/>
                <c:pt idx="0">
                  <c:v>Spá</c:v>
                </c:pt>
              </c:strCache>
            </c:strRef>
          </c:tx>
          <c:spPr>
            <a:pattFill prst="dkUpDiag">
              <a:fgClr>
                <a:srgbClr val="B2B4B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7D8-4502-AFA4-5E4B422DFA15}"/>
              </c:ext>
            </c:extLst>
          </c:dPt>
          <c:dPt>
            <c:idx val="17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7D8-4502-AFA4-5E4B422DFA15}"/>
              </c:ext>
            </c:extLst>
          </c:dPt>
          <c:dPt>
            <c:idx val="18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7D8-4502-AFA4-5E4B422DFA15}"/>
              </c:ext>
            </c:extLst>
          </c:dPt>
          <c:cat>
            <c:numRef>
              <c:f>Atvinnuleysi!$L$2:$L$20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Atvinnuleysi!$N$2:$N$20</c:f>
              <c:numCache>
                <c:formatCode>General</c:formatCode>
                <c:ptCount val="19"/>
                <c:pt idx="16">
                  <c:v>4.4000000000000004</c:v>
                </c:pt>
                <c:pt idx="17">
                  <c:v>3.7</c:v>
                </c:pt>
                <c:pt idx="18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D8-4502-AFA4-5E4B422DFA15}"/>
            </c:ext>
          </c:extLst>
        </c:ser>
        <c:ser>
          <c:idx val="2"/>
          <c:order val="2"/>
          <c:tx>
            <c:strRef>
              <c:f>Atvinnuleysi!$O$1</c:f>
              <c:strCache>
                <c:ptCount val="1"/>
                <c:pt idx="0">
                  <c:v>Unemployment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Atvinnuleysi!$L$2:$L$20</c:f>
              <c:numCache>
                <c:formatCode>General</c:formatCode>
                <c:ptCount val="1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  <c:pt idx="18">
                  <c:v>2024</c:v>
                </c:pt>
              </c:numCache>
            </c:numRef>
          </c:cat>
          <c:val>
            <c:numRef>
              <c:f>Atvinnuleysi!$O$2:$O$19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8-07D8-4502-AFA4-5E4B422DF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53"/>
        <c:axId val="760480936"/>
        <c:axId val="760482248"/>
      </c:barChart>
      <c:catAx>
        <c:axId val="760480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760482248"/>
        <c:crosses val="autoZero"/>
        <c:auto val="1"/>
        <c:lblAlgn val="ctr"/>
        <c:lblOffset val="100"/>
        <c:noMultiLvlLbl val="0"/>
      </c:catAx>
      <c:valAx>
        <c:axId val="760482248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760480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097586162385445E-2"/>
          <c:y val="6.0141456571914026E-2"/>
          <c:w val="0.90672964314632065"/>
          <c:h val="0.77178593022073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Einkaneysla!$U$19</c:f>
              <c:strCache>
                <c:ptCount val="1"/>
                <c:pt idx="0">
                  <c:v>Einkaneysla</c:v>
                </c:pt>
              </c:strCache>
            </c:strRef>
          </c:tx>
          <c:spPr>
            <a:solidFill>
              <a:srgbClr val="B2B4B2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spPr>
              <a:solidFill>
                <a:srgbClr val="B2B4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ED-459E-AF7E-3512A7563548}"/>
              </c:ext>
            </c:extLst>
          </c:dPt>
          <c:dPt>
            <c:idx val="15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ED-459E-AF7E-3512A7563548}"/>
              </c:ext>
            </c:extLst>
          </c:dPt>
          <c:dPt>
            <c:idx val="16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ED-459E-AF7E-3512A7563548}"/>
              </c:ext>
            </c:extLst>
          </c:dPt>
          <c:dPt>
            <c:idx val="17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ED-459E-AF7E-3512A7563548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ED-459E-AF7E-3512A756354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ED-459E-AF7E-3512A756354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3ED-459E-AF7E-3512A756354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ED-459E-AF7E-3512A756354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3ED-459E-AF7E-3512A756354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ED-459E-AF7E-3512A756354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3ED-459E-AF7E-3512A7563548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3ED-459E-AF7E-3512A756354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3ED-459E-AF7E-3512A7563548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3ED-459E-AF7E-3512A756354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3ED-459E-AF7E-3512A7563548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3ED-459E-AF7E-3512A756354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3ED-459E-AF7E-3512A7563548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3ED-459E-AF7E-3512A7563548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ED-459E-AF7E-3512A7563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Einkaneysla!$T$20:$T$37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Einkaneysla!$U$20:$U$37</c:f>
              <c:numCache>
                <c:formatCode>General</c:formatCode>
                <c:ptCount val="18"/>
                <c:pt idx="0">
                  <c:v>6.6</c:v>
                </c:pt>
                <c:pt idx="1">
                  <c:v>-6.7</c:v>
                </c:pt>
                <c:pt idx="2">
                  <c:v>-12.5</c:v>
                </c:pt>
                <c:pt idx="3">
                  <c:v>-0.3</c:v>
                </c:pt>
                <c:pt idx="4">
                  <c:v>2.1</c:v>
                </c:pt>
                <c:pt idx="5">
                  <c:v>1.8</c:v>
                </c:pt>
                <c:pt idx="6">
                  <c:v>1.1000000000000001</c:v>
                </c:pt>
                <c:pt idx="7">
                  <c:v>2.9</c:v>
                </c:pt>
                <c:pt idx="8">
                  <c:v>4.5</c:v>
                </c:pt>
                <c:pt idx="9">
                  <c:v>6.7</c:v>
                </c:pt>
                <c:pt idx="10">
                  <c:v>8</c:v>
                </c:pt>
                <c:pt idx="11">
                  <c:v>4.8</c:v>
                </c:pt>
                <c:pt idx="12">
                  <c:v>1.9</c:v>
                </c:pt>
                <c:pt idx="13" formatCode="0.0">
                  <c:v>-3</c:v>
                </c:pt>
                <c:pt idx="14" formatCode="0.0">
                  <c:v>7.8</c:v>
                </c:pt>
                <c:pt idx="15" formatCode="0.0">
                  <c:v>3.8</c:v>
                </c:pt>
                <c:pt idx="16" formatCode="0.0">
                  <c:v>2.2000000000000002</c:v>
                </c:pt>
                <c:pt idx="17" formatCode="0.0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3ED-459E-AF7E-3512A7563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-27"/>
        <c:axId val="1341630400"/>
        <c:axId val="1341630072"/>
      </c:barChart>
      <c:lineChart>
        <c:grouping val="standard"/>
        <c:varyColors val="0"/>
        <c:ser>
          <c:idx val="1"/>
          <c:order val="1"/>
          <c:tx>
            <c:strRef>
              <c:f>Einkaneysla!$V$19</c:f>
              <c:strCache>
                <c:ptCount val="1"/>
                <c:pt idx="0">
                  <c:v>Kortavelta einst.</c:v>
                </c:pt>
              </c:strCache>
            </c:strRef>
          </c:tx>
          <c:spPr>
            <a:ln w="19050" cap="rnd">
              <a:solidFill>
                <a:srgbClr val="693C5E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Einkaneysla!$T$20:$T$37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Einkaneysla!$V$20:$V$37</c:f>
              <c:numCache>
                <c:formatCode>0.0</c:formatCode>
                <c:ptCount val="18"/>
                <c:pt idx="0">
                  <c:v>-0.9</c:v>
                </c:pt>
                <c:pt idx="1">
                  <c:v>-6.2</c:v>
                </c:pt>
                <c:pt idx="2">
                  <c:v>-16.100000000000001</c:v>
                </c:pt>
                <c:pt idx="3">
                  <c:v>2.2999999999999998</c:v>
                </c:pt>
                <c:pt idx="4">
                  <c:v>4.9000000000000004</c:v>
                </c:pt>
                <c:pt idx="5">
                  <c:v>1.8</c:v>
                </c:pt>
                <c:pt idx="6">
                  <c:v>1.7</c:v>
                </c:pt>
                <c:pt idx="7">
                  <c:v>5.5</c:v>
                </c:pt>
                <c:pt idx="8">
                  <c:v>7.6</c:v>
                </c:pt>
                <c:pt idx="9">
                  <c:v>11.4</c:v>
                </c:pt>
                <c:pt idx="10">
                  <c:v>11.9</c:v>
                </c:pt>
                <c:pt idx="11">
                  <c:v>8.6</c:v>
                </c:pt>
                <c:pt idx="12">
                  <c:v>2.2000000000000002</c:v>
                </c:pt>
                <c:pt idx="13">
                  <c:v>-7</c:v>
                </c:pt>
                <c:pt idx="14" formatCode="General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23ED-459E-AF7E-3512A7563548}"/>
            </c:ext>
          </c:extLst>
        </c:ser>
        <c:ser>
          <c:idx val="2"/>
          <c:order val="2"/>
          <c:tx>
            <c:strRef>
              <c:f>Einkaneysla!$W$19</c:f>
              <c:strCache>
                <c:ptCount val="1"/>
                <c:pt idx="0">
                  <c:v>Kaupmáttur launa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none"/>
            </c:marker>
            <c:bubble3D val="0"/>
            <c:spPr>
              <a:ln w="19050" cap="rnd">
                <a:solidFill>
                  <a:schemeClr val="accent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9-23ED-459E-AF7E-3512A7563548}"/>
              </c:ext>
            </c:extLst>
          </c:dPt>
          <c:dPt>
            <c:idx val="16"/>
            <c:marker>
              <c:symbol val="none"/>
            </c:marker>
            <c:bubble3D val="0"/>
            <c:spPr>
              <a:ln w="19050" cap="rnd">
                <a:solidFill>
                  <a:schemeClr val="accent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B-23ED-459E-AF7E-3512A7563548}"/>
              </c:ext>
            </c:extLst>
          </c:dPt>
          <c:dPt>
            <c:idx val="17"/>
            <c:marker>
              <c:symbol val="none"/>
            </c:marker>
            <c:bubble3D val="0"/>
            <c:spPr>
              <a:ln w="19050" cap="rnd">
                <a:solidFill>
                  <a:schemeClr val="accent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D-23ED-459E-AF7E-3512A7563548}"/>
              </c:ext>
            </c:extLst>
          </c:dPt>
          <c:dLbls>
            <c:delete val="1"/>
          </c:dLbls>
          <c:cat>
            <c:numRef>
              <c:f>Einkaneysla!$T$20:$T$37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Einkaneysla!$W$20:$W$37</c:f>
              <c:numCache>
                <c:formatCode>0.0</c:formatCode>
                <c:ptCount val="18"/>
                <c:pt idx="0">
                  <c:v>3.8</c:v>
                </c:pt>
                <c:pt idx="1">
                  <c:v>-3.7</c:v>
                </c:pt>
                <c:pt idx="2">
                  <c:v>-7.3</c:v>
                </c:pt>
                <c:pt idx="3">
                  <c:v>-0.6</c:v>
                </c:pt>
                <c:pt idx="4">
                  <c:v>2.6</c:v>
                </c:pt>
                <c:pt idx="5">
                  <c:v>2.5</c:v>
                </c:pt>
                <c:pt idx="6">
                  <c:v>1.7</c:v>
                </c:pt>
                <c:pt idx="7">
                  <c:v>3.7</c:v>
                </c:pt>
                <c:pt idx="8">
                  <c:v>5.45</c:v>
                </c:pt>
                <c:pt idx="9">
                  <c:v>9.5</c:v>
                </c:pt>
                <c:pt idx="10">
                  <c:v>5</c:v>
                </c:pt>
                <c:pt idx="11">
                  <c:v>3.7</c:v>
                </c:pt>
                <c:pt idx="12">
                  <c:v>1.8</c:v>
                </c:pt>
                <c:pt idx="13">
                  <c:v>3.4</c:v>
                </c:pt>
                <c:pt idx="14">
                  <c:v>3.7</c:v>
                </c:pt>
                <c:pt idx="15">
                  <c:v>0</c:v>
                </c:pt>
                <c:pt idx="16">
                  <c:v>0.8</c:v>
                </c:pt>
                <c:pt idx="17">
                  <c:v>2.2000000000000002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23ED-459E-AF7E-3512A7563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41630400"/>
        <c:axId val="1341630072"/>
      </c:lineChart>
      <c:lineChart>
        <c:grouping val="standard"/>
        <c:varyColors val="0"/>
        <c:ser>
          <c:idx val="3"/>
          <c:order val="3"/>
          <c:tx>
            <c:strRef>
              <c:f>Einkaneysla!$X$19</c:f>
              <c:strCache>
                <c:ptCount val="1"/>
                <c:pt idx="0">
                  <c:v>Væntingavísitala (h.ás)</c:v>
                </c:pt>
              </c:strCache>
            </c:strRef>
          </c:tx>
          <c:spPr>
            <a:ln w="19050" cap="rnd">
              <a:solidFill>
                <a:srgbClr val="F5902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Einkaneysla!$T$20:$T$37</c:f>
              <c:numCache>
                <c:formatCode>General</c:formatCod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  <c:pt idx="17">
                  <c:v>2024</c:v>
                </c:pt>
              </c:numCache>
            </c:numRef>
          </c:cat>
          <c:val>
            <c:numRef>
              <c:f>Einkaneysla!$X$20:$X$37</c:f>
              <c:numCache>
                <c:formatCode>0.0</c:formatCode>
                <c:ptCount val="18"/>
                <c:pt idx="0">
                  <c:v>134.4</c:v>
                </c:pt>
                <c:pt idx="1">
                  <c:v>80.400000000000006</c:v>
                </c:pt>
                <c:pt idx="2">
                  <c:v>30.8</c:v>
                </c:pt>
                <c:pt idx="3">
                  <c:v>52</c:v>
                </c:pt>
                <c:pt idx="4">
                  <c:v>59.5</c:v>
                </c:pt>
                <c:pt idx="5">
                  <c:v>76.599999999999994</c:v>
                </c:pt>
                <c:pt idx="6">
                  <c:v>80.7</c:v>
                </c:pt>
                <c:pt idx="7">
                  <c:v>85.1</c:v>
                </c:pt>
                <c:pt idx="8">
                  <c:v>97.1</c:v>
                </c:pt>
                <c:pt idx="9">
                  <c:v>128.80000000000001</c:v>
                </c:pt>
                <c:pt idx="10">
                  <c:v>121.1</c:v>
                </c:pt>
                <c:pt idx="11">
                  <c:v>104.7</c:v>
                </c:pt>
                <c:pt idx="12">
                  <c:v>90.8</c:v>
                </c:pt>
                <c:pt idx="13">
                  <c:v>65.900000000000006</c:v>
                </c:pt>
                <c:pt idx="14">
                  <c:v>118.2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23ED-459E-AF7E-3512A7563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48669488"/>
        <c:axId val="1448667848"/>
      </c:lineChart>
      <c:catAx>
        <c:axId val="134163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341630072"/>
        <c:crosses val="autoZero"/>
        <c:auto val="1"/>
        <c:lblAlgn val="ctr"/>
        <c:lblOffset val="100"/>
        <c:noMultiLvlLbl val="0"/>
      </c:catAx>
      <c:valAx>
        <c:axId val="1341630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341630400"/>
        <c:crosses val="autoZero"/>
        <c:crossBetween val="between"/>
      </c:valAx>
      <c:valAx>
        <c:axId val="1448667848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448669488"/>
        <c:crosses val="max"/>
        <c:crossBetween val="between"/>
      </c:valAx>
      <c:catAx>
        <c:axId val="14486694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486678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52082330990298E-2"/>
          <c:y val="2.1361818748612323E-2"/>
          <c:w val="0.90971918748606506"/>
          <c:h val="0.78537967464222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'ISK-inngrip'!$A$3</c:f>
              <c:strCache>
                <c:ptCount val="1"/>
                <c:pt idx="0">
                  <c:v>Regluleg inngrip</c:v>
                </c:pt>
              </c:strCache>
            </c:strRef>
          </c:tx>
          <c:spPr>
            <a:solidFill>
              <a:srgbClr val="B2B4B2"/>
            </a:solidFill>
            <a:ln>
              <a:noFill/>
            </a:ln>
            <a:effectLst/>
          </c:spPr>
          <c:invertIfNegative val="0"/>
          <c:cat>
            <c:numRef>
              <c:f>'ISK-inngrip'!$B$2:$BA$2</c:f>
              <c:numCache>
                <c:formatCode>mmm\-yy</c:formatCode>
                <c:ptCount val="5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</c:numCache>
            </c:numRef>
          </c:cat>
          <c:val>
            <c:numRef>
              <c:f>'ISK-inngrip'!$B$3:$BA$3</c:f>
              <c:numCache>
                <c:formatCode>General</c:formatCode>
                <c:ptCount val="52"/>
                <c:pt idx="32">
                  <c:v>42</c:v>
                </c:pt>
                <c:pt idx="33">
                  <c:v>66</c:v>
                </c:pt>
                <c:pt idx="34">
                  <c:v>63</c:v>
                </c:pt>
                <c:pt idx="35">
                  <c:v>60</c:v>
                </c:pt>
                <c:pt idx="36">
                  <c:v>66</c:v>
                </c:pt>
                <c:pt idx="37">
                  <c:v>60</c:v>
                </c:pt>
                <c:pt idx="38">
                  <c:v>63</c:v>
                </c:pt>
                <c:pt idx="39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E1-49F1-81A0-633F3A79C729}"/>
            </c:ext>
          </c:extLst>
        </c:ser>
        <c:ser>
          <c:idx val="1"/>
          <c:order val="1"/>
          <c:tx>
            <c:strRef>
              <c:f>'ISK-inngrip'!$A$4</c:f>
              <c:strCache>
                <c:ptCount val="1"/>
                <c:pt idx="0">
                  <c:v>Óregluleg inngrip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'ISK-inngrip'!$B$2:$BA$2</c:f>
              <c:numCache>
                <c:formatCode>mmm\-yy</c:formatCode>
                <c:ptCount val="5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</c:numCache>
            </c:numRef>
          </c:cat>
          <c:val>
            <c:numRef>
              <c:f>'ISK-inngrip'!$B$4:$BA$4</c:f>
              <c:numCache>
                <c:formatCode>General</c:formatCode>
                <c:ptCount val="52"/>
                <c:pt idx="8">
                  <c:v>9</c:v>
                </c:pt>
                <c:pt idx="9">
                  <c:v>9</c:v>
                </c:pt>
                <c:pt idx="10">
                  <c:v>6</c:v>
                </c:pt>
                <c:pt idx="11">
                  <c:v>-3</c:v>
                </c:pt>
                <c:pt idx="12">
                  <c:v>33</c:v>
                </c:pt>
                <c:pt idx="14">
                  <c:v>33</c:v>
                </c:pt>
                <c:pt idx="16">
                  <c:v>15</c:v>
                </c:pt>
                <c:pt idx="17">
                  <c:v>6</c:v>
                </c:pt>
                <c:pt idx="18">
                  <c:v>-3</c:v>
                </c:pt>
                <c:pt idx="20">
                  <c:v>-15</c:v>
                </c:pt>
                <c:pt idx="26">
                  <c:v>69</c:v>
                </c:pt>
                <c:pt idx="27">
                  <c:v>45</c:v>
                </c:pt>
                <c:pt idx="28">
                  <c:v>-18</c:v>
                </c:pt>
                <c:pt idx="29">
                  <c:v>-6</c:v>
                </c:pt>
                <c:pt idx="30">
                  <c:v>27</c:v>
                </c:pt>
                <c:pt idx="31">
                  <c:v>96</c:v>
                </c:pt>
                <c:pt idx="32">
                  <c:v>111</c:v>
                </c:pt>
                <c:pt idx="33">
                  <c:v>165</c:v>
                </c:pt>
                <c:pt idx="34">
                  <c:v>24</c:v>
                </c:pt>
                <c:pt idx="35">
                  <c:v>80</c:v>
                </c:pt>
                <c:pt idx="36">
                  <c:v>27</c:v>
                </c:pt>
                <c:pt idx="37">
                  <c:v>6</c:v>
                </c:pt>
                <c:pt idx="38">
                  <c:v>0</c:v>
                </c:pt>
                <c:pt idx="39">
                  <c:v>-3</c:v>
                </c:pt>
                <c:pt idx="40">
                  <c:v>-15</c:v>
                </c:pt>
                <c:pt idx="41">
                  <c:v>-124</c:v>
                </c:pt>
                <c:pt idx="42">
                  <c:v>-9</c:v>
                </c:pt>
                <c:pt idx="43">
                  <c:v>9</c:v>
                </c:pt>
                <c:pt idx="44">
                  <c:v>30</c:v>
                </c:pt>
                <c:pt idx="45">
                  <c:v>-9</c:v>
                </c:pt>
                <c:pt idx="46">
                  <c:v>0</c:v>
                </c:pt>
                <c:pt idx="47">
                  <c:v>0</c:v>
                </c:pt>
                <c:pt idx="48">
                  <c:v>-21</c:v>
                </c:pt>
                <c:pt idx="49">
                  <c:v>-48</c:v>
                </c:pt>
                <c:pt idx="50">
                  <c:v>36</c:v>
                </c:pt>
                <c:pt idx="51">
                  <c:v>-130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E1-49F1-81A0-633F3A79C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49701224"/>
        <c:axId val="849701880"/>
      </c:barChart>
      <c:lineChart>
        <c:grouping val="standard"/>
        <c:varyColors val="0"/>
        <c:ser>
          <c:idx val="2"/>
          <c:order val="2"/>
          <c:tx>
            <c:strRef>
              <c:f>'ISK-inngrip'!$A$5</c:f>
              <c:strCache>
                <c:ptCount val="1"/>
                <c:pt idx="0">
                  <c:v>EUR/ISK (h.ás)</c:v>
                </c:pt>
              </c:strCache>
            </c:strRef>
          </c:tx>
          <c:spPr>
            <a:ln w="19050" cap="rnd">
              <a:solidFill>
                <a:srgbClr val="693C5E"/>
              </a:solidFill>
              <a:round/>
            </a:ln>
            <a:effectLst/>
          </c:spPr>
          <c:marker>
            <c:symbol val="none"/>
          </c:marker>
          <c:cat>
            <c:numRef>
              <c:f>'ISK-inngrip'!$B$2:$BA$2</c:f>
              <c:numCache>
                <c:formatCode>mmm\-yy</c:formatCode>
                <c:ptCount val="52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</c:numCache>
            </c:numRef>
          </c:cat>
          <c:val>
            <c:numRef>
              <c:f>'ISK-inngrip'!$B$5:$BA$5</c:f>
              <c:numCache>
                <c:formatCode>General</c:formatCode>
                <c:ptCount val="52"/>
                <c:pt idx="0">
                  <c:v>125.41</c:v>
                </c:pt>
                <c:pt idx="1">
                  <c:v>124.6765</c:v>
                </c:pt>
                <c:pt idx="2">
                  <c:v>122.9</c:v>
                </c:pt>
                <c:pt idx="3">
                  <c:v>122.19629999999999</c:v>
                </c:pt>
                <c:pt idx="4">
                  <c:v>122.81950000000001</c:v>
                </c:pt>
                <c:pt idx="5">
                  <c:v>124.79049999999999</c:v>
                </c:pt>
                <c:pt idx="6">
                  <c:v>124.3814</c:v>
                </c:pt>
                <c:pt idx="7">
                  <c:v>124.26</c:v>
                </c:pt>
                <c:pt idx="8">
                  <c:v>128.88</c:v>
                </c:pt>
                <c:pt idx="9">
                  <c:v>134.29</c:v>
                </c:pt>
                <c:pt idx="10">
                  <c:v>139.69999999999999</c:v>
                </c:pt>
                <c:pt idx="11">
                  <c:v>138.1</c:v>
                </c:pt>
                <c:pt idx="12">
                  <c:v>136.66999999999999</c:v>
                </c:pt>
                <c:pt idx="13">
                  <c:v>136.15</c:v>
                </c:pt>
                <c:pt idx="14">
                  <c:v>135.63</c:v>
                </c:pt>
                <c:pt idx="15">
                  <c:v>135.29</c:v>
                </c:pt>
                <c:pt idx="16">
                  <c:v>137.62</c:v>
                </c:pt>
                <c:pt idx="17">
                  <c:v>140.81</c:v>
                </c:pt>
                <c:pt idx="18">
                  <c:v>139.9</c:v>
                </c:pt>
                <c:pt idx="19">
                  <c:v>137.6729</c:v>
                </c:pt>
                <c:pt idx="20">
                  <c:v>137.62379999999999</c:v>
                </c:pt>
                <c:pt idx="21">
                  <c:v>137.71299999999999</c:v>
                </c:pt>
                <c:pt idx="22">
                  <c:v>136.62860000000001</c:v>
                </c:pt>
                <c:pt idx="23">
                  <c:v>135.63470000000001</c:v>
                </c:pt>
                <c:pt idx="24">
                  <c:v>137.07230000000001</c:v>
                </c:pt>
                <c:pt idx="25">
                  <c:v>138.24</c:v>
                </c:pt>
                <c:pt idx="26">
                  <c:v>148.95140000000001</c:v>
                </c:pt>
                <c:pt idx="27">
                  <c:v>156.9778</c:v>
                </c:pt>
                <c:pt idx="28">
                  <c:v>156.69470000000001</c:v>
                </c:pt>
                <c:pt idx="29">
                  <c:v>152.76849999999999</c:v>
                </c:pt>
                <c:pt idx="30">
                  <c:v>158.4248</c:v>
                </c:pt>
                <c:pt idx="31">
                  <c:v>161.7525</c:v>
                </c:pt>
                <c:pt idx="32">
                  <c:v>162.685</c:v>
                </c:pt>
                <c:pt idx="33">
                  <c:v>160.80000000000001</c:v>
                </c:pt>
                <c:pt idx="34">
                  <c:v>161.9</c:v>
                </c:pt>
                <c:pt idx="35">
                  <c:v>155.1</c:v>
                </c:pt>
                <c:pt idx="36">
                  <c:v>156.47999999999999</c:v>
                </c:pt>
                <c:pt idx="37">
                  <c:v>155.26</c:v>
                </c:pt>
                <c:pt idx="38">
                  <c:v>151.51</c:v>
                </c:pt>
                <c:pt idx="39">
                  <c:v>150.85</c:v>
                </c:pt>
                <c:pt idx="40">
                  <c:v>149.53</c:v>
                </c:pt>
                <c:pt idx="41">
                  <c:v>146.84</c:v>
                </c:pt>
                <c:pt idx="42">
                  <c:v>147.1</c:v>
                </c:pt>
                <c:pt idx="43">
                  <c:v>148.53</c:v>
                </c:pt>
                <c:pt idx="44">
                  <c:v>150.96</c:v>
                </c:pt>
                <c:pt idx="45">
                  <c:v>149.66</c:v>
                </c:pt>
                <c:pt idx="46">
                  <c:v>149.16999999999999</c:v>
                </c:pt>
                <c:pt idx="47">
                  <c:v>147.13999999999999</c:v>
                </c:pt>
                <c:pt idx="48">
                  <c:v>146.1</c:v>
                </c:pt>
                <c:pt idx="49">
                  <c:v>142</c:v>
                </c:pt>
                <c:pt idx="50">
                  <c:v>143.4</c:v>
                </c:pt>
                <c:pt idx="51">
                  <c:v>139.85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E1-49F1-81A0-633F3A79C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73064456"/>
        <c:axId val="1273066424"/>
      </c:lineChart>
      <c:dateAx>
        <c:axId val="8497012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/>
                <a:ea typeface="+mn-ea"/>
                <a:cs typeface="+mn-cs"/>
              </a:defRPr>
            </a:pPr>
            <a:endParaRPr lang="is-IS"/>
          </a:p>
        </c:txPr>
        <c:crossAx val="849701880"/>
        <c:crosses val="autoZero"/>
        <c:auto val="1"/>
        <c:lblOffset val="100"/>
        <c:baseTimeUnit val="months"/>
        <c:majorUnit val="6"/>
        <c:majorTimeUnit val="months"/>
      </c:dateAx>
      <c:valAx>
        <c:axId val="849701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/>
                <a:ea typeface="+mn-ea"/>
                <a:cs typeface="+mn-cs"/>
              </a:defRPr>
            </a:pPr>
            <a:endParaRPr lang="is-IS"/>
          </a:p>
        </c:txPr>
        <c:crossAx val="849701224"/>
        <c:crosses val="autoZero"/>
        <c:crossBetween val="between"/>
      </c:valAx>
      <c:valAx>
        <c:axId val="1273066424"/>
        <c:scaling>
          <c:orientation val="minMax"/>
          <c:min val="1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/>
                <a:ea typeface="+mn-ea"/>
                <a:cs typeface="+mn-cs"/>
              </a:defRPr>
            </a:pPr>
            <a:endParaRPr lang="is-IS"/>
          </a:p>
        </c:txPr>
        <c:crossAx val="1273064456"/>
        <c:crosses val="max"/>
        <c:crossBetween val="between"/>
      </c:valAx>
      <c:dateAx>
        <c:axId val="1273064456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27306642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T Norms" panose="02000503030000020003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T Norms" panose="02000503030000020003"/>
        </a:defRPr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97189270555156E-2"/>
          <c:y val="1.4891597141313087E-2"/>
          <c:w val="0.94238329379133257"/>
          <c:h val="0.78365594498070135"/>
        </c:manualLayout>
      </c:layout>
      <c:barChart>
        <c:barDir val="col"/>
        <c:grouping val="clustered"/>
        <c:varyColors val="0"/>
        <c:ser>
          <c:idx val="4"/>
          <c:order val="4"/>
          <c:tx>
            <c:strRef>
              <c:f>'Raungengi íslensku krónunnar, á'!$G$14</c:f>
              <c:strCache>
                <c:ptCount val="1"/>
                <c:pt idx="0">
                  <c:v>Viðskiptajöfnuður, % af VLF (h.ás)</c:v>
                </c:pt>
              </c:strCache>
            </c:strRef>
          </c:tx>
          <c:spPr>
            <a:solidFill>
              <a:srgbClr val="B2B4B2"/>
            </a:solidFill>
            <a:ln>
              <a:noFill/>
            </a:ln>
            <a:effectLst/>
          </c:spPr>
          <c:invertIfNegative val="0"/>
          <c:dPt>
            <c:idx val="39"/>
            <c:invertIfNegative val="0"/>
            <c:bubble3D val="0"/>
            <c:spPr>
              <a:solidFill>
                <a:srgbClr val="B2B4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63-481D-8601-B90D4B7521AE}"/>
              </c:ext>
            </c:extLst>
          </c:dPt>
          <c:dPt>
            <c:idx val="40"/>
            <c:invertIfNegative val="0"/>
            <c:bubble3D val="0"/>
            <c:spPr>
              <a:solidFill>
                <a:srgbClr val="B2B4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63-481D-8601-B90D4B7521AE}"/>
              </c:ext>
            </c:extLst>
          </c:dPt>
          <c:dPt>
            <c:idx val="41"/>
            <c:invertIfNegative val="0"/>
            <c:bubble3D val="0"/>
            <c:spPr>
              <a:solidFill>
                <a:srgbClr val="B2B4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63-481D-8601-B90D4B7521AE}"/>
              </c:ext>
            </c:extLst>
          </c:dPt>
          <c:dPt>
            <c:idx val="42"/>
            <c:invertIfNegative val="0"/>
            <c:bubble3D val="0"/>
            <c:spPr>
              <a:solidFill>
                <a:srgbClr val="B2B4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63-481D-8601-B90D4B7521AE}"/>
              </c:ext>
            </c:extLst>
          </c:dPt>
          <c:dPt>
            <c:idx val="43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A63-481D-8601-B90D4B7521AE}"/>
              </c:ext>
            </c:extLst>
          </c:dPt>
          <c:dPt>
            <c:idx val="44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A63-481D-8601-B90D4B7521AE}"/>
              </c:ext>
            </c:extLst>
          </c:dPt>
          <c:cat>
            <c:numRef>
              <c:f>'Raungengi íslensku krónunnar, á'!$A$16:$A$60</c:f>
              <c:numCache>
                <c:formatCode>yyyy</c:formatCode>
                <c:ptCount val="45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  <c:pt idx="43">
                  <c:v>44927</c:v>
                </c:pt>
                <c:pt idx="44">
                  <c:v>45292</c:v>
                </c:pt>
              </c:numCache>
            </c:numRef>
          </c:cat>
          <c:val>
            <c:numRef>
              <c:f>'Raungengi íslensku krónunnar, á'!$G$16:$G$60</c:f>
              <c:numCache>
                <c:formatCode>General</c:formatCode>
                <c:ptCount val="45"/>
                <c:pt idx="0">
                  <c:v>-1.7941800000000001</c:v>
                </c:pt>
                <c:pt idx="1">
                  <c:v>-4.0737800000000002</c:v>
                </c:pt>
                <c:pt idx="2">
                  <c:v>-7.6691399999999996</c:v>
                </c:pt>
                <c:pt idx="3">
                  <c:v>-2.1307800000000001</c:v>
                </c:pt>
                <c:pt idx="4">
                  <c:v>-4.5353500000000002</c:v>
                </c:pt>
                <c:pt idx="5">
                  <c:v>-3.7213799999999999</c:v>
                </c:pt>
                <c:pt idx="6">
                  <c:v>0.48085</c:v>
                </c:pt>
                <c:pt idx="7">
                  <c:v>-3.2630499999999998</c:v>
                </c:pt>
                <c:pt idx="8">
                  <c:v>-3.5626799999999998</c:v>
                </c:pt>
                <c:pt idx="9">
                  <c:v>-1.83013</c:v>
                </c:pt>
                <c:pt idx="10">
                  <c:v>-2.0411100000000002</c:v>
                </c:pt>
                <c:pt idx="11">
                  <c:v>-3.9163600000000001</c:v>
                </c:pt>
                <c:pt idx="12" formatCode="0.0">
                  <c:v>-2.33819</c:v>
                </c:pt>
                <c:pt idx="13" formatCode="0.0">
                  <c:v>0.69093000000000004</c:v>
                </c:pt>
                <c:pt idx="14" formatCode="0.0">
                  <c:v>1.90358</c:v>
                </c:pt>
                <c:pt idx="15" formatCode="0.0">
                  <c:v>0.18634000000000001</c:v>
                </c:pt>
                <c:pt idx="16" formatCode="0.0">
                  <c:v>-2.4533</c:v>
                </c:pt>
                <c:pt idx="17" formatCode="0.0">
                  <c:v>-2.3526400000000001</c:v>
                </c:pt>
                <c:pt idx="18" formatCode="0.0">
                  <c:v>-7.2112299999999996</c:v>
                </c:pt>
                <c:pt idx="19" formatCode="0.0">
                  <c:v>-7.1282800000000002</c:v>
                </c:pt>
                <c:pt idx="20" formatCode="0.0">
                  <c:v>-10.3</c:v>
                </c:pt>
                <c:pt idx="21" formatCode="0.0">
                  <c:v>-4.7</c:v>
                </c:pt>
                <c:pt idx="22" formatCode="0.0">
                  <c:v>1.1000000000000001</c:v>
                </c:pt>
                <c:pt idx="23" formatCode="0.0">
                  <c:v>-5</c:v>
                </c:pt>
                <c:pt idx="24" formatCode="0.0">
                  <c:v>-9.8000000000000007</c:v>
                </c:pt>
                <c:pt idx="25" formatCode="0.0">
                  <c:v>-15.7</c:v>
                </c:pt>
                <c:pt idx="26" formatCode="0.0">
                  <c:v>-23.2</c:v>
                </c:pt>
                <c:pt idx="27" formatCode="0.0">
                  <c:v>-14.2</c:v>
                </c:pt>
                <c:pt idx="28" formatCode="0.0">
                  <c:v>-16.399999999999999</c:v>
                </c:pt>
                <c:pt idx="29" formatCode="0.0">
                  <c:v>2.5</c:v>
                </c:pt>
                <c:pt idx="30" formatCode="0.0">
                  <c:v>-0.1</c:v>
                </c:pt>
                <c:pt idx="31" formatCode="0.0">
                  <c:v>-0.1</c:v>
                </c:pt>
                <c:pt idx="32" formatCode="0.0">
                  <c:v>1.4</c:v>
                </c:pt>
                <c:pt idx="33" formatCode="0.0">
                  <c:v>7.7</c:v>
                </c:pt>
                <c:pt idx="34" formatCode="0.0">
                  <c:v>5.4</c:v>
                </c:pt>
                <c:pt idx="35" formatCode="0.0">
                  <c:v>5.7</c:v>
                </c:pt>
                <c:pt idx="36" formatCode="0.0">
                  <c:v>7.9371271727728896</c:v>
                </c:pt>
                <c:pt idx="37" formatCode="0.0">
                  <c:v>4.2367803588170752</c:v>
                </c:pt>
                <c:pt idx="38" formatCode="0.0">
                  <c:v>3.5</c:v>
                </c:pt>
                <c:pt idx="39" formatCode="0.0">
                  <c:v>5.8</c:v>
                </c:pt>
                <c:pt idx="40">
                  <c:v>0.8</c:v>
                </c:pt>
                <c:pt idx="41">
                  <c:v>-2.8</c:v>
                </c:pt>
                <c:pt idx="42">
                  <c:v>0.1</c:v>
                </c:pt>
                <c:pt idx="43">
                  <c:v>2.1</c:v>
                </c:pt>
                <c:pt idx="44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63-481D-8601-B90D4B752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604412367"/>
        <c:axId val="604407119"/>
      </c:barChart>
      <c:lineChart>
        <c:grouping val="standard"/>
        <c:varyColors val="0"/>
        <c:ser>
          <c:idx val="0"/>
          <c:order val="0"/>
          <c:tx>
            <c:strRef>
              <c:f>'Raungengi íslensku krónunnar, á'!$B$14</c:f>
              <c:strCache>
                <c:ptCount val="1"/>
                <c:pt idx="0">
                  <c:v>Raungengi m.v. neysluverð</c:v>
                </c:pt>
              </c:strCache>
            </c:strRef>
          </c:tx>
          <c:spPr>
            <a:ln w="19050" cap="rnd">
              <a:solidFill>
                <a:srgbClr val="693C5E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noFill/>
              <a:ln w="19050">
                <a:noFill/>
                <a:prstDash val="solid"/>
              </a:ln>
              <a:effectLst/>
            </c:spPr>
          </c:marker>
          <c:cat>
            <c:numRef>
              <c:f>'Raungengi íslensku krónunnar, á'!$A$16:$A$60</c:f>
              <c:numCache>
                <c:formatCode>yyyy</c:formatCode>
                <c:ptCount val="45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  <c:pt idx="43">
                  <c:v>44927</c:v>
                </c:pt>
                <c:pt idx="44">
                  <c:v>45292</c:v>
                </c:pt>
              </c:numCache>
            </c:numRef>
          </c:cat>
          <c:val>
            <c:numRef>
              <c:f>'Raungengi íslensku krónunnar, á'!$B$16:$B$60</c:f>
              <c:numCache>
                <c:formatCode>0.0</c:formatCode>
                <c:ptCount val="45"/>
                <c:pt idx="0">
                  <c:v>96.960382513661202</c:v>
                </c:pt>
                <c:pt idx="1">
                  <c:v>101.2013698630137</c:v>
                </c:pt>
                <c:pt idx="2">
                  <c:v>93.328767123287676</c:v>
                </c:pt>
                <c:pt idx="3">
                  <c:v>88.093972602739726</c:v>
                </c:pt>
                <c:pt idx="4">
                  <c:v>92.198087431693992</c:v>
                </c:pt>
                <c:pt idx="5">
                  <c:v>89.680547945205475</c:v>
                </c:pt>
                <c:pt idx="6">
                  <c:v>88.227945205479458</c:v>
                </c:pt>
                <c:pt idx="7">
                  <c:v>96.28876712328767</c:v>
                </c:pt>
                <c:pt idx="8">
                  <c:v>101.64398907103825</c:v>
                </c:pt>
                <c:pt idx="9">
                  <c:v>93.960821917808218</c:v>
                </c:pt>
                <c:pt idx="10">
                  <c:v>90.424109589041095</c:v>
                </c:pt>
                <c:pt idx="11">
                  <c:v>91.561095890410954</c:v>
                </c:pt>
                <c:pt idx="12">
                  <c:v>90.271857923497265</c:v>
                </c:pt>
                <c:pt idx="13">
                  <c:v>85.853972602739731</c:v>
                </c:pt>
                <c:pt idx="14">
                  <c:v>81.02</c:v>
                </c:pt>
                <c:pt idx="15">
                  <c:v>80.475342465753428</c:v>
                </c:pt>
                <c:pt idx="16">
                  <c:v>80.575683060109284</c:v>
                </c:pt>
                <c:pt idx="17">
                  <c:v>81.480821917808214</c:v>
                </c:pt>
                <c:pt idx="18">
                  <c:v>83.000821917808224</c:v>
                </c:pt>
                <c:pt idx="19">
                  <c:v>84.61287671232877</c:v>
                </c:pt>
                <c:pt idx="20">
                  <c:v>86.987158469945356</c:v>
                </c:pt>
                <c:pt idx="21">
                  <c:v>75.673424657534241</c:v>
                </c:pt>
                <c:pt idx="22">
                  <c:v>80.145753424657528</c:v>
                </c:pt>
                <c:pt idx="23">
                  <c:v>85.392876712328771</c:v>
                </c:pt>
                <c:pt idx="24">
                  <c:v>88.205464480874312</c:v>
                </c:pt>
                <c:pt idx="25">
                  <c:v>100.14602739726027</c:v>
                </c:pt>
                <c:pt idx="26">
                  <c:v>93.574520547945212</c:v>
                </c:pt>
                <c:pt idx="27">
                  <c:v>98.61917808219178</c:v>
                </c:pt>
                <c:pt idx="28">
                  <c:v>78.081967213114751</c:v>
                </c:pt>
                <c:pt idx="29">
                  <c:v>63.546301369863016</c:v>
                </c:pt>
                <c:pt idx="30">
                  <c:v>67.776712328767118</c:v>
                </c:pt>
                <c:pt idx="31">
                  <c:v>68.378904109589044</c:v>
                </c:pt>
                <c:pt idx="32">
                  <c:v>68.75491803278689</c:v>
                </c:pt>
                <c:pt idx="33">
                  <c:v>71.390136986301371</c:v>
                </c:pt>
                <c:pt idx="34">
                  <c:v>76.151232876712328</c:v>
                </c:pt>
                <c:pt idx="35">
                  <c:v>79.143561643835611</c:v>
                </c:pt>
                <c:pt idx="36">
                  <c:v>89.275683060109287</c:v>
                </c:pt>
                <c:pt idx="37">
                  <c:v>99.871232876712327</c:v>
                </c:pt>
                <c:pt idx="38">
                  <c:v>96.925479452054788</c:v>
                </c:pt>
                <c:pt idx="39">
                  <c:v>90.42246575342466</c:v>
                </c:pt>
                <c:pt idx="40">
                  <c:v>83.240163934426235</c:v>
                </c:pt>
                <c:pt idx="41">
                  <c:v>86.4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5A63-481D-8601-B90D4B7521AE}"/>
            </c:ext>
          </c:extLst>
        </c:ser>
        <c:ser>
          <c:idx val="1"/>
          <c:order val="1"/>
          <c:tx>
            <c:strRef>
              <c:f>'Raungengi íslensku krónunnar, á'!$D$14</c:f>
              <c:strCache>
                <c:ptCount val="1"/>
                <c:pt idx="0">
                  <c:v>Raungengi m.v. launakostnað</c:v>
                </c:pt>
              </c:strCache>
            </c:strRef>
          </c:tx>
          <c:spPr>
            <a:ln w="19050" cap="rnd">
              <a:solidFill>
                <a:srgbClr val="FCC036"/>
              </a:solidFill>
              <a:prstDash val="solid"/>
              <a:round/>
            </a:ln>
            <a:effectLst/>
          </c:spPr>
          <c:marker>
            <c:symbol val="diamond"/>
            <c:size val="3"/>
            <c:spPr>
              <a:noFill/>
              <a:ln w="19050">
                <a:noFill/>
                <a:prstDash val="solid"/>
              </a:ln>
              <a:effectLst/>
            </c:spPr>
          </c:marker>
          <c:cat>
            <c:numRef>
              <c:f>'Raungengi íslensku krónunnar, á'!$A$16:$A$60</c:f>
              <c:numCache>
                <c:formatCode>yyyy</c:formatCode>
                <c:ptCount val="45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  <c:pt idx="43">
                  <c:v>44927</c:v>
                </c:pt>
                <c:pt idx="44">
                  <c:v>45292</c:v>
                </c:pt>
              </c:numCache>
            </c:numRef>
          </c:cat>
          <c:val>
            <c:numRef>
              <c:f>'Raungengi íslensku krónunnar, á'!$D$16:$D$60</c:f>
              <c:numCache>
                <c:formatCode>General</c:formatCode>
                <c:ptCount val="45"/>
                <c:pt idx="11" formatCode="0.0">
                  <c:v>78.102739726027394</c:v>
                </c:pt>
                <c:pt idx="12" formatCode="0.0">
                  <c:v>78.189890710382514</c:v>
                </c:pt>
                <c:pt idx="13" formatCode="0.0">
                  <c:v>71.224657534246575</c:v>
                </c:pt>
                <c:pt idx="14" formatCode="0.0">
                  <c:v>67.701369863013696</c:v>
                </c:pt>
                <c:pt idx="15" formatCode="0.0">
                  <c:v>70.848767123287672</c:v>
                </c:pt>
                <c:pt idx="16" formatCode="0.0">
                  <c:v>73.745628415300544</c:v>
                </c:pt>
                <c:pt idx="17" formatCode="0.0">
                  <c:v>72.244931506849312</c:v>
                </c:pt>
                <c:pt idx="18" formatCode="0.0">
                  <c:v>77.809041095890407</c:v>
                </c:pt>
                <c:pt idx="19" formatCode="0.0">
                  <c:v>82.1841095890411</c:v>
                </c:pt>
                <c:pt idx="20" formatCode="0.0">
                  <c:v>84.477322404371591</c:v>
                </c:pt>
                <c:pt idx="21" formatCode="0.0">
                  <c:v>72.68767123287671</c:v>
                </c:pt>
                <c:pt idx="22" formatCode="0.0">
                  <c:v>78.013698630136986</c:v>
                </c:pt>
                <c:pt idx="23" formatCode="0.0">
                  <c:v>84.729589041095892</c:v>
                </c:pt>
                <c:pt idx="24" formatCode="0.0">
                  <c:v>86.401912568306017</c:v>
                </c:pt>
                <c:pt idx="25" formatCode="0.0">
                  <c:v>100.04712328767123</c:v>
                </c:pt>
                <c:pt idx="26" formatCode="0.0">
                  <c:v>96.408767123287674</c:v>
                </c:pt>
                <c:pt idx="27" formatCode="0.0">
                  <c:v>101.06904109589041</c:v>
                </c:pt>
                <c:pt idx="28" formatCode="0.0">
                  <c:v>72.84207650273224</c:v>
                </c:pt>
                <c:pt idx="29" formatCode="0.0">
                  <c:v>50.201643835616437</c:v>
                </c:pt>
                <c:pt idx="30" formatCode="0.0">
                  <c:v>56.221369863013699</c:v>
                </c:pt>
                <c:pt idx="31" formatCode="0.0">
                  <c:v>59.588219178082191</c:v>
                </c:pt>
                <c:pt idx="32" formatCode="0.0">
                  <c:v>60.4</c:v>
                </c:pt>
                <c:pt idx="33" formatCode="0.0">
                  <c:v>62.493972602739724</c:v>
                </c:pt>
                <c:pt idx="34" formatCode="0.0">
                  <c:v>68.446301369863008</c:v>
                </c:pt>
                <c:pt idx="35" formatCode="0.0">
                  <c:v>74.344931506849321</c:v>
                </c:pt>
                <c:pt idx="36" formatCode="0.0">
                  <c:v>86.886612021857928</c:v>
                </c:pt>
                <c:pt idx="37" formatCode="0.0">
                  <c:v>101.4</c:v>
                </c:pt>
                <c:pt idx="38" formatCode="0.0">
                  <c:v>100.7</c:v>
                </c:pt>
                <c:pt idx="39" formatCode="0.0">
                  <c:v>91.2</c:v>
                </c:pt>
                <c:pt idx="40" formatCode="0.0">
                  <c:v>82.4</c:v>
                </c:pt>
                <c:pt idx="41" formatCode="0.0">
                  <c:v>87.4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A63-481D-8601-B90D4B7521AE}"/>
            </c:ext>
          </c:extLst>
        </c:ser>
        <c:ser>
          <c:idx val="2"/>
          <c:order val="2"/>
          <c:spPr>
            <a:ln w="19050" cap="rnd">
              <a:solidFill>
                <a:srgbClr val="693C5E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'Raungengi íslensku krónunnar, á'!$A$16:$A$60</c:f>
              <c:numCache>
                <c:formatCode>yyyy</c:formatCode>
                <c:ptCount val="45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  <c:pt idx="43">
                  <c:v>44927</c:v>
                </c:pt>
                <c:pt idx="44">
                  <c:v>45292</c:v>
                </c:pt>
              </c:numCache>
            </c:numRef>
          </c:cat>
          <c:val>
            <c:numRef>
              <c:f>'Raungengi íslensku krónunnar, á'!$I$16:$I$60</c:f>
              <c:numCache>
                <c:formatCode>General</c:formatCode>
                <c:ptCount val="45"/>
                <c:pt idx="41" formatCode="0.0">
                  <c:v>86.4</c:v>
                </c:pt>
                <c:pt idx="42">
                  <c:v>91.756800000000013</c:v>
                </c:pt>
                <c:pt idx="43">
                  <c:v>97.629235200000025</c:v>
                </c:pt>
                <c:pt idx="44">
                  <c:v>100.06996608000001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5A63-481D-8601-B90D4B7521AE}"/>
            </c:ext>
          </c:extLst>
        </c:ser>
        <c:ser>
          <c:idx val="3"/>
          <c:order val="3"/>
          <c:spPr>
            <a:ln w="28575" cap="rnd">
              <a:solidFill>
                <a:srgbClr val="0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'Raungengi íslensku krónunnar, á'!$A$16:$A$60</c:f>
              <c:numCache>
                <c:formatCode>yyyy</c:formatCode>
                <c:ptCount val="45"/>
                <c:pt idx="0">
                  <c:v>29221</c:v>
                </c:pt>
                <c:pt idx="1">
                  <c:v>29587</c:v>
                </c:pt>
                <c:pt idx="2">
                  <c:v>29952</c:v>
                </c:pt>
                <c:pt idx="3">
                  <c:v>30317</c:v>
                </c:pt>
                <c:pt idx="4">
                  <c:v>30682</c:v>
                </c:pt>
                <c:pt idx="5">
                  <c:v>31048</c:v>
                </c:pt>
                <c:pt idx="6">
                  <c:v>31413</c:v>
                </c:pt>
                <c:pt idx="7">
                  <c:v>31778</c:v>
                </c:pt>
                <c:pt idx="8">
                  <c:v>32143</c:v>
                </c:pt>
                <c:pt idx="9">
                  <c:v>32509</c:v>
                </c:pt>
                <c:pt idx="10">
                  <c:v>32874</c:v>
                </c:pt>
                <c:pt idx="11">
                  <c:v>33239</c:v>
                </c:pt>
                <c:pt idx="12">
                  <c:v>33604</c:v>
                </c:pt>
                <c:pt idx="13">
                  <c:v>33970</c:v>
                </c:pt>
                <c:pt idx="14">
                  <c:v>34335</c:v>
                </c:pt>
                <c:pt idx="15">
                  <c:v>34700</c:v>
                </c:pt>
                <c:pt idx="16">
                  <c:v>35065</c:v>
                </c:pt>
                <c:pt idx="17">
                  <c:v>35431</c:v>
                </c:pt>
                <c:pt idx="18">
                  <c:v>35796</c:v>
                </c:pt>
                <c:pt idx="19">
                  <c:v>36161</c:v>
                </c:pt>
                <c:pt idx="20">
                  <c:v>36526</c:v>
                </c:pt>
                <c:pt idx="21">
                  <c:v>36892</c:v>
                </c:pt>
                <c:pt idx="22">
                  <c:v>37257</c:v>
                </c:pt>
                <c:pt idx="23">
                  <c:v>37622</c:v>
                </c:pt>
                <c:pt idx="24">
                  <c:v>37987</c:v>
                </c:pt>
                <c:pt idx="25">
                  <c:v>38353</c:v>
                </c:pt>
                <c:pt idx="26">
                  <c:v>38718</c:v>
                </c:pt>
                <c:pt idx="27">
                  <c:v>39083</c:v>
                </c:pt>
                <c:pt idx="28">
                  <c:v>39448</c:v>
                </c:pt>
                <c:pt idx="29">
                  <c:v>39814</c:v>
                </c:pt>
                <c:pt idx="30">
                  <c:v>40179</c:v>
                </c:pt>
                <c:pt idx="31">
                  <c:v>40544</c:v>
                </c:pt>
                <c:pt idx="32">
                  <c:v>40909</c:v>
                </c:pt>
                <c:pt idx="33">
                  <c:v>41275</c:v>
                </c:pt>
                <c:pt idx="34">
                  <c:v>41640</c:v>
                </c:pt>
                <c:pt idx="35">
                  <c:v>42005</c:v>
                </c:pt>
                <c:pt idx="36">
                  <c:v>42370</c:v>
                </c:pt>
                <c:pt idx="37">
                  <c:v>42736</c:v>
                </c:pt>
                <c:pt idx="38">
                  <c:v>43101</c:v>
                </c:pt>
                <c:pt idx="39">
                  <c:v>43466</c:v>
                </c:pt>
                <c:pt idx="40">
                  <c:v>43831</c:v>
                </c:pt>
                <c:pt idx="41">
                  <c:v>44197</c:v>
                </c:pt>
                <c:pt idx="42">
                  <c:v>44562</c:v>
                </c:pt>
                <c:pt idx="43">
                  <c:v>44927</c:v>
                </c:pt>
                <c:pt idx="44">
                  <c:v>45292</c:v>
                </c:pt>
              </c:numCache>
            </c:numRef>
          </c:cat>
          <c:val>
            <c:numRef>
              <c:f>'Raungengi íslensku krónunnar, á'!$J$16:$J$55</c:f>
              <c:numCache>
                <c:formatCode>General</c:formatCode>
                <c:ptCount val="40"/>
                <c:pt idx="39">
                  <c:v>91.2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5A63-481D-8601-B90D4B7521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01024"/>
        <c:axId val="139602560"/>
      </c:lineChart>
      <c:dateAx>
        <c:axId val="139601024"/>
        <c:scaling>
          <c:orientation val="minMax"/>
        </c:scaling>
        <c:delete val="0"/>
        <c:axPos val="b"/>
        <c:numFmt formatCode="yyyy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39602560"/>
        <c:crosses val="autoZero"/>
        <c:auto val="0"/>
        <c:lblOffset val="100"/>
        <c:baseTimeUnit val="years"/>
        <c:majorUnit val="4"/>
        <c:majorTimeUnit val="years"/>
      </c:dateAx>
      <c:valAx>
        <c:axId val="139602560"/>
        <c:scaling>
          <c:orientation val="minMax"/>
          <c:max val="130"/>
          <c:min val="4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175">
            <a:solidFill>
              <a:srgbClr val="000000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39601024"/>
        <c:crosses val="autoZero"/>
        <c:crossBetween val="between"/>
      </c:valAx>
      <c:valAx>
        <c:axId val="604407119"/>
        <c:scaling>
          <c:orientation val="minMax"/>
          <c:max val="15"/>
          <c:min val="-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604412367"/>
        <c:crosses val="max"/>
        <c:crossBetween val="between"/>
      </c:valAx>
      <c:dateAx>
        <c:axId val="604412367"/>
        <c:scaling>
          <c:orientation val="minMax"/>
        </c:scaling>
        <c:delete val="1"/>
        <c:axPos val="b"/>
        <c:numFmt formatCode="yyyy" sourceLinked="1"/>
        <c:majorTickMark val="out"/>
        <c:minorTickMark val="none"/>
        <c:tickLblPos val="nextTo"/>
        <c:crossAx val="604407119"/>
        <c:crosses val="autoZero"/>
        <c:auto val="1"/>
        <c:lblOffset val="100"/>
        <c:baseTimeUnit val="years"/>
      </c:dateAx>
      <c:spPr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</a:extLst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89460525990157425"/>
          <c:w val="0.99327466894098826"/>
          <c:h val="9.8574847863836162E-2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noFill/>
      <a:round/>
    </a:ln>
    <a:effectLst/>
  </c:spPr>
  <c:txPr>
    <a:bodyPr/>
    <a:lstStyle/>
    <a:p>
      <a:pPr>
        <a:defRPr sz="900" b="0" i="0">
          <a:solidFill>
            <a:srgbClr val="000000"/>
          </a:solidFill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674143522977829E-2"/>
          <c:y val="3.9062246680259705E-2"/>
          <c:w val="0.93991374969482422"/>
          <c:h val="0.78516322374343872"/>
        </c:manualLayout>
      </c:layout>
      <c:lineChart>
        <c:grouping val="standard"/>
        <c:varyColors val="0"/>
        <c:ser>
          <c:idx val="0"/>
          <c:order val="0"/>
          <c:tx>
            <c:strRef>
              <c:f>Verðbólga!$D$1</c:f>
              <c:strCache>
                <c:ptCount val="1"/>
                <c:pt idx="0">
                  <c:v>Verðbólga</c:v>
                </c:pt>
              </c:strCache>
            </c:strRef>
          </c:tx>
          <c:spPr>
            <a:ln w="19050" cap="rnd">
              <a:solidFill>
                <a:srgbClr val="F59020"/>
              </a:solidFill>
              <a:round/>
            </a:ln>
            <a:effectLst/>
          </c:spPr>
          <c:marker>
            <c:symbol val="none"/>
          </c:marker>
          <c:cat>
            <c:numRef>
              <c:f>Verðbólga!$C$2:$C$109</c:f>
              <c:numCache>
                <c:formatCode>m/d/yyyy</c:formatCode>
                <c:ptCount val="10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</c:numCache>
            </c:numRef>
          </c:cat>
          <c:val>
            <c:numRef>
              <c:f>Verðbólga!$D$2:$D$109</c:f>
              <c:numCache>
                <c:formatCode>0.0</c:formatCode>
                <c:ptCount val="108"/>
                <c:pt idx="0">
                  <c:v>2.1467588838540275</c:v>
                </c:pt>
                <c:pt idx="1">
                  <c:v>2.1558872305140753</c:v>
                </c:pt>
                <c:pt idx="2">
                  <c:v>1.5009380863039379</c:v>
                </c:pt>
                <c:pt idx="3">
                  <c:v>1.5690866510538859</c:v>
                </c:pt>
                <c:pt idx="4">
                  <c:v>1.7048108360579572</c:v>
                </c:pt>
                <c:pt idx="5">
                  <c:v>1.6305613789890483</c:v>
                </c:pt>
                <c:pt idx="6">
                  <c:v>1.1395348837209163</c:v>
                </c:pt>
                <c:pt idx="7">
                  <c:v>0.94347906546379257</c:v>
                </c:pt>
                <c:pt idx="8">
                  <c:v>1.8284434667905192</c:v>
                </c:pt>
                <c:pt idx="9">
                  <c:v>1.7575487509863263</c:v>
                </c:pt>
                <c:pt idx="10">
                  <c:v>2.0959478341872284</c:v>
                </c:pt>
                <c:pt idx="11">
                  <c:v>1.903435468895065</c:v>
                </c:pt>
                <c:pt idx="12">
                  <c:v>1.9142222663033337</c:v>
                </c:pt>
                <c:pt idx="13">
                  <c:v>1.9480519480519654</c:v>
                </c:pt>
                <c:pt idx="14">
                  <c:v>1.6404805914972398</c:v>
                </c:pt>
                <c:pt idx="15">
                  <c:v>1.9368226884943551</c:v>
                </c:pt>
                <c:pt idx="16">
                  <c:v>1.7221584385763267</c:v>
                </c:pt>
                <c:pt idx="17">
                  <c:v>1.5356406142562395</c:v>
                </c:pt>
                <c:pt idx="18">
                  <c:v>1.8395033340997902</c:v>
                </c:pt>
                <c:pt idx="19">
                  <c:v>1.7464969528986574</c:v>
                </c:pt>
                <c:pt idx="20">
                  <c:v>1.3972852498519428</c:v>
                </c:pt>
                <c:pt idx="21">
                  <c:v>1.8762197955664695</c:v>
                </c:pt>
                <c:pt idx="22">
                  <c:v>1.7335766423357768</c:v>
                </c:pt>
                <c:pt idx="23">
                  <c:v>1.8678815489749701</c:v>
                </c:pt>
                <c:pt idx="24">
                  <c:v>2.3596792668957534</c:v>
                </c:pt>
                <c:pt idx="25">
                  <c:v>2.252047315741601</c:v>
                </c:pt>
                <c:pt idx="26">
                  <c:v>2.7506251420777339</c:v>
                </c:pt>
                <c:pt idx="27">
                  <c:v>2.2845510065595986</c:v>
                </c:pt>
                <c:pt idx="28">
                  <c:v>1.9864559819413152</c:v>
                </c:pt>
                <c:pt idx="29">
                  <c:v>2.6185101580135317</c:v>
                </c:pt>
                <c:pt idx="30">
                  <c:v>2.6868367577331354</c:v>
                </c:pt>
                <c:pt idx="31">
                  <c:v>2.635135135135136</c:v>
                </c:pt>
                <c:pt idx="32">
                  <c:v>2.7440395861448419</c:v>
                </c:pt>
                <c:pt idx="33">
                  <c:v>2.8430714125811329</c:v>
                </c:pt>
                <c:pt idx="34">
                  <c:v>3.2511210762331766</c:v>
                </c:pt>
                <c:pt idx="35">
                  <c:v>3.7343470483005126</c:v>
                </c:pt>
                <c:pt idx="36">
                  <c:v>3.401969561324969</c:v>
                </c:pt>
                <c:pt idx="37">
                  <c:v>2.9810901001112056</c:v>
                </c:pt>
                <c:pt idx="38">
                  <c:v>2.9424778761062198</c:v>
                </c:pt>
                <c:pt idx="39">
                  <c:v>3.2728881026094836</c:v>
                </c:pt>
                <c:pt idx="40">
                  <c:v>3.5856573705179251</c:v>
                </c:pt>
                <c:pt idx="41">
                  <c:v>3.3435987681478263</c:v>
                </c:pt>
                <c:pt idx="42">
                  <c:v>3.0782761653474155</c:v>
                </c:pt>
                <c:pt idx="43">
                  <c:v>3.1599736668861178</c:v>
                </c:pt>
                <c:pt idx="44">
                  <c:v>2.9991243432574644</c:v>
                </c:pt>
                <c:pt idx="45">
                  <c:v>2.7862429255550936</c:v>
                </c:pt>
                <c:pt idx="46">
                  <c:v>2.6710097719869763</c:v>
                </c:pt>
                <c:pt idx="47">
                  <c:v>2.0262987712869274</c:v>
                </c:pt>
                <c:pt idx="48">
                  <c:v>1.6883116883116944</c:v>
                </c:pt>
                <c:pt idx="49">
                  <c:v>2.4195290559516414</c:v>
                </c:pt>
                <c:pt idx="50">
                  <c:v>2.1276595744680771</c:v>
                </c:pt>
                <c:pt idx="51">
                  <c:v>2.24839400428265</c:v>
                </c:pt>
                <c:pt idx="52">
                  <c:v>2.5854700854700985</c:v>
                </c:pt>
                <c:pt idx="53">
                  <c:v>2.6394210302256305</c:v>
                </c:pt>
                <c:pt idx="54">
                  <c:v>3.0076791808873793</c:v>
                </c:pt>
                <c:pt idx="55">
                  <c:v>3.1908104658582959</c:v>
                </c:pt>
                <c:pt idx="56">
                  <c:v>3.5069075451647169</c:v>
                </c:pt>
                <c:pt idx="57">
                  <c:v>3.5789919525624825</c:v>
                </c:pt>
                <c:pt idx="58">
                  <c:v>3.4898477157360386</c:v>
                </c:pt>
                <c:pt idx="59">
                  <c:v>3.587280794422143</c:v>
                </c:pt>
                <c:pt idx="60">
                  <c:v>4.2997020008514131</c:v>
                </c:pt>
                <c:pt idx="61">
                  <c:v>4.0708711242353646</c:v>
                </c:pt>
                <c:pt idx="62">
                  <c:v>4.3350168350168472</c:v>
                </c:pt>
                <c:pt idx="63">
                  <c:v>4.5654450261780166</c:v>
                </c:pt>
                <c:pt idx="64">
                  <c:v>4.4365757133930428</c:v>
                </c:pt>
                <c:pt idx="65">
                  <c:v>4.2513479883865557</c:v>
                </c:pt>
                <c:pt idx="66">
                  <c:v>4.2658935597432057</c:v>
                </c:pt>
                <c:pt idx="67">
                  <c:v>4.2671614100185495</c:v>
                </c:pt>
                <c:pt idx="68">
                  <c:v>4.3531827515400412</c:v>
                </c:pt>
                <c:pt idx="69">
                  <c:v>4.5185033735432256</c:v>
                </c:pt>
                <c:pt idx="70">
                  <c:v>4.8436541998773786</c:v>
                </c:pt>
                <c:pt idx="71">
                  <c:v>5.1006526616357295</c:v>
                </c:pt>
                <c:pt idx="72">
                  <c:v>5.6938775510203987</c:v>
                </c:pt>
                <c:pt idx="73">
                  <c:v>6.1815970814754984</c:v>
                </c:pt>
                <c:pt idx="74">
                  <c:v>6.660883420734165</c:v>
                </c:pt>
                <c:pt idx="75">
                  <c:v>7.2371256258762173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95-4E49-BA54-D4C1EB05E3E5}"/>
            </c:ext>
          </c:extLst>
        </c:ser>
        <c:ser>
          <c:idx val="1"/>
          <c:order val="1"/>
          <c:tx>
            <c:strRef>
              <c:f>Verðbólga!$E$1</c:f>
              <c:strCache>
                <c:ptCount val="1"/>
                <c:pt idx="0">
                  <c:v>Verðbólguspá</c:v>
                </c:pt>
              </c:strCache>
            </c:strRef>
          </c:tx>
          <c:spPr>
            <a:ln w="19050" cap="rnd">
              <a:solidFill>
                <a:srgbClr val="F5902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Verðbólga!$C$2:$C$109</c:f>
              <c:numCache>
                <c:formatCode>m/d/yyyy</c:formatCode>
                <c:ptCount val="10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</c:numCache>
            </c:numRef>
          </c:cat>
          <c:val>
            <c:numRef>
              <c:f>Verðbólga!$E$2:$E$109</c:f>
              <c:numCache>
                <c:formatCode>General</c:formatCode>
                <c:ptCount val="108"/>
                <c:pt idx="75" formatCode="0.0">
                  <c:v>7.2371256258762173</c:v>
                </c:pt>
                <c:pt idx="76" formatCode="0.0">
                  <c:v>7.5355031965995023</c:v>
                </c:pt>
                <c:pt idx="77" formatCode="0.0">
                  <c:v>8.0082144656741896</c:v>
                </c:pt>
                <c:pt idx="78" formatCode="0.0">
                  <c:v>8.2679490159721638</c:v>
                </c:pt>
                <c:pt idx="79" formatCode="0.0">
                  <c:v>8.3101162230117769</c:v>
                </c:pt>
                <c:pt idx="80" formatCode="0.0">
                  <c:v>8.2872405829372653</c:v>
                </c:pt>
                <c:pt idx="81" formatCode="0.0">
                  <c:v>8.2050111992506043</c:v>
                </c:pt>
                <c:pt idx="82" formatCode="0.0">
                  <c:v>8.1272376230053336</c:v>
                </c:pt>
                <c:pt idx="83" formatCode="0.0">
                  <c:v>8.0287488347535145</c:v>
                </c:pt>
                <c:pt idx="84" formatCode="0.0">
                  <c:v>7.7477889026364322</c:v>
                </c:pt>
                <c:pt idx="85" formatCode="0.0">
                  <c:v>7.3621501654477752</c:v>
                </c:pt>
                <c:pt idx="86" formatCode="0.0">
                  <c:v>6.8005932581957893</c:v>
                </c:pt>
                <c:pt idx="87" formatCode="0.0">
                  <c:v>6.354948032452608</c:v>
                </c:pt>
                <c:pt idx="88" formatCode="0.0">
                  <c:v>5.9716071643503978</c:v>
                </c:pt>
                <c:pt idx="89" formatCode="0.0">
                  <c:v>5.7774494883977932</c:v>
                </c:pt>
                <c:pt idx="90" formatCode="0.0">
                  <c:v>5.5814075268194294</c:v>
                </c:pt>
                <c:pt idx="91" formatCode="0.0">
                  <c:v>5.4177698572393256</c:v>
                </c:pt>
                <c:pt idx="92" formatCode="0.0">
                  <c:v>5.1796330667428423</c:v>
                </c:pt>
                <c:pt idx="93" formatCode="0.0">
                  <c:v>4.9852727549389551</c:v>
                </c:pt>
                <c:pt idx="94" formatCode="0.0">
                  <c:v>4.7947075296596395</c:v>
                </c:pt>
                <c:pt idx="95" formatCode="0.0">
                  <c:v>4.6717139795893496</c:v>
                </c:pt>
                <c:pt idx="96" formatCode="0.0">
                  <c:v>4.5097675171960363</c:v>
                </c:pt>
                <c:pt idx="97" formatCode="0.0">
                  <c:v>4.3535599991259817</c:v>
                </c:pt>
                <c:pt idx="98" formatCode="0.0">
                  <c:v>4.1668720601372096</c:v>
                </c:pt>
                <c:pt idx="99" formatCode="0.0">
                  <c:v>4.0267571539270186</c:v>
                </c:pt>
                <c:pt idx="100" formatCode="0.0">
                  <c:v>3.8964473145273328</c:v>
                </c:pt>
                <c:pt idx="101" formatCode="0.0">
                  <c:v>3.8196366993042368</c:v>
                </c:pt>
                <c:pt idx="102" formatCode="0.0">
                  <c:v>3.7605310237349627</c:v>
                </c:pt>
                <c:pt idx="103" formatCode="0.0">
                  <c:v>3.7245095735358653</c:v>
                </c:pt>
                <c:pt idx="104" formatCode="0.0">
                  <c:v>3.6880787810524764</c:v>
                </c:pt>
                <c:pt idx="105" formatCode="0.0">
                  <c:v>3.6610114712269124</c:v>
                </c:pt>
                <c:pt idx="106" formatCode="0.0">
                  <c:v>3.6274501850101761</c:v>
                </c:pt>
                <c:pt idx="107" formatCode="0.0">
                  <c:v>3.6144088177186062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95-4E49-BA54-D4C1EB05E3E5}"/>
            </c:ext>
          </c:extLst>
        </c:ser>
        <c:ser>
          <c:idx val="2"/>
          <c:order val="2"/>
          <c:tx>
            <c:strRef>
              <c:f>Verðbólga!$F$1</c:f>
              <c:strCache>
                <c:ptCount val="1"/>
                <c:pt idx="0">
                  <c:v>Verðbólgumarkmið</c:v>
                </c:pt>
              </c:strCache>
            </c:strRef>
          </c:tx>
          <c:spPr>
            <a:ln w="19050" cap="rnd">
              <a:solidFill>
                <a:srgbClr val="693C5E"/>
              </a:solidFill>
              <a:round/>
            </a:ln>
            <a:effectLst/>
          </c:spPr>
          <c:marker>
            <c:symbol val="none"/>
          </c:marker>
          <c:cat>
            <c:numRef>
              <c:f>Verðbólga!$C$2:$C$109</c:f>
              <c:numCache>
                <c:formatCode>m/d/yyyy</c:formatCode>
                <c:ptCount val="108"/>
                <c:pt idx="0">
                  <c:v>42370</c:v>
                </c:pt>
                <c:pt idx="1">
                  <c:v>42401</c:v>
                </c:pt>
                <c:pt idx="2">
                  <c:v>42430</c:v>
                </c:pt>
                <c:pt idx="3">
                  <c:v>42461</c:v>
                </c:pt>
                <c:pt idx="4">
                  <c:v>42491</c:v>
                </c:pt>
                <c:pt idx="5">
                  <c:v>42522</c:v>
                </c:pt>
                <c:pt idx="6">
                  <c:v>42552</c:v>
                </c:pt>
                <c:pt idx="7">
                  <c:v>42583</c:v>
                </c:pt>
                <c:pt idx="8">
                  <c:v>42614</c:v>
                </c:pt>
                <c:pt idx="9">
                  <c:v>42644</c:v>
                </c:pt>
                <c:pt idx="10">
                  <c:v>42675</c:v>
                </c:pt>
                <c:pt idx="11">
                  <c:v>42705</c:v>
                </c:pt>
                <c:pt idx="12">
                  <c:v>42736</c:v>
                </c:pt>
                <c:pt idx="13">
                  <c:v>42767</c:v>
                </c:pt>
                <c:pt idx="14">
                  <c:v>42795</c:v>
                </c:pt>
                <c:pt idx="15">
                  <c:v>42826</c:v>
                </c:pt>
                <c:pt idx="16">
                  <c:v>42856</c:v>
                </c:pt>
                <c:pt idx="17">
                  <c:v>42887</c:v>
                </c:pt>
                <c:pt idx="18">
                  <c:v>42917</c:v>
                </c:pt>
                <c:pt idx="19">
                  <c:v>42948</c:v>
                </c:pt>
                <c:pt idx="20">
                  <c:v>42979</c:v>
                </c:pt>
                <c:pt idx="21">
                  <c:v>43009</c:v>
                </c:pt>
                <c:pt idx="22">
                  <c:v>43040</c:v>
                </c:pt>
                <c:pt idx="23">
                  <c:v>43070</c:v>
                </c:pt>
                <c:pt idx="24">
                  <c:v>43101</c:v>
                </c:pt>
                <c:pt idx="25">
                  <c:v>43132</c:v>
                </c:pt>
                <c:pt idx="26">
                  <c:v>43160</c:v>
                </c:pt>
                <c:pt idx="27">
                  <c:v>43191</c:v>
                </c:pt>
                <c:pt idx="28">
                  <c:v>43221</c:v>
                </c:pt>
                <c:pt idx="29">
                  <c:v>43252</c:v>
                </c:pt>
                <c:pt idx="30">
                  <c:v>43282</c:v>
                </c:pt>
                <c:pt idx="31">
                  <c:v>43313</c:v>
                </c:pt>
                <c:pt idx="32">
                  <c:v>43344</c:v>
                </c:pt>
                <c:pt idx="33">
                  <c:v>43374</c:v>
                </c:pt>
                <c:pt idx="34">
                  <c:v>43405</c:v>
                </c:pt>
                <c:pt idx="35">
                  <c:v>43435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>
                  <c:v>44682</c:v>
                </c:pt>
                <c:pt idx="77">
                  <c:v>44713</c:v>
                </c:pt>
                <c:pt idx="78">
                  <c:v>44743</c:v>
                </c:pt>
                <c:pt idx="79">
                  <c:v>44774</c:v>
                </c:pt>
                <c:pt idx="80">
                  <c:v>44805</c:v>
                </c:pt>
                <c:pt idx="81">
                  <c:v>44835</c:v>
                </c:pt>
                <c:pt idx="82">
                  <c:v>44866</c:v>
                </c:pt>
                <c:pt idx="83">
                  <c:v>44896</c:v>
                </c:pt>
                <c:pt idx="84">
                  <c:v>44927</c:v>
                </c:pt>
                <c:pt idx="85">
                  <c:v>44958</c:v>
                </c:pt>
                <c:pt idx="86">
                  <c:v>44986</c:v>
                </c:pt>
                <c:pt idx="87">
                  <c:v>45017</c:v>
                </c:pt>
                <c:pt idx="88">
                  <c:v>45047</c:v>
                </c:pt>
                <c:pt idx="89">
                  <c:v>45078</c:v>
                </c:pt>
                <c:pt idx="90">
                  <c:v>45108</c:v>
                </c:pt>
                <c:pt idx="91">
                  <c:v>45139</c:v>
                </c:pt>
                <c:pt idx="92">
                  <c:v>45170</c:v>
                </c:pt>
                <c:pt idx="93">
                  <c:v>45200</c:v>
                </c:pt>
                <c:pt idx="94">
                  <c:v>45231</c:v>
                </c:pt>
                <c:pt idx="95">
                  <c:v>45261</c:v>
                </c:pt>
                <c:pt idx="96">
                  <c:v>45292</c:v>
                </c:pt>
                <c:pt idx="97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  <c:pt idx="101">
                  <c:v>45444</c:v>
                </c:pt>
                <c:pt idx="102">
                  <c:v>45474</c:v>
                </c:pt>
                <c:pt idx="103">
                  <c:v>45505</c:v>
                </c:pt>
                <c:pt idx="104">
                  <c:v>45536</c:v>
                </c:pt>
                <c:pt idx="105">
                  <c:v>45566</c:v>
                </c:pt>
                <c:pt idx="106">
                  <c:v>45597</c:v>
                </c:pt>
                <c:pt idx="107">
                  <c:v>45627</c:v>
                </c:pt>
              </c:numCache>
            </c:numRef>
          </c:cat>
          <c:val>
            <c:numRef>
              <c:f>Verðbólga!$F$2:$F$109</c:f>
              <c:numCache>
                <c:formatCode>General</c:formatCode>
                <c:ptCount val="108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2.5</c:v>
                </c:pt>
                <c:pt idx="4">
                  <c:v>2.5</c:v>
                </c:pt>
                <c:pt idx="5">
                  <c:v>2.5</c:v>
                </c:pt>
                <c:pt idx="6">
                  <c:v>2.5</c:v>
                </c:pt>
                <c:pt idx="7">
                  <c:v>2.5</c:v>
                </c:pt>
                <c:pt idx="8">
                  <c:v>2.5</c:v>
                </c:pt>
                <c:pt idx="9">
                  <c:v>2.5</c:v>
                </c:pt>
                <c:pt idx="10">
                  <c:v>2.5</c:v>
                </c:pt>
                <c:pt idx="11">
                  <c:v>2.5</c:v>
                </c:pt>
                <c:pt idx="12">
                  <c:v>2.5</c:v>
                </c:pt>
                <c:pt idx="13">
                  <c:v>2.5</c:v>
                </c:pt>
                <c:pt idx="14">
                  <c:v>2.5</c:v>
                </c:pt>
                <c:pt idx="15">
                  <c:v>2.5</c:v>
                </c:pt>
                <c:pt idx="16">
                  <c:v>2.5</c:v>
                </c:pt>
                <c:pt idx="17">
                  <c:v>2.5</c:v>
                </c:pt>
                <c:pt idx="18">
                  <c:v>2.5</c:v>
                </c:pt>
                <c:pt idx="19">
                  <c:v>2.5</c:v>
                </c:pt>
                <c:pt idx="20">
                  <c:v>2.5</c:v>
                </c:pt>
                <c:pt idx="21">
                  <c:v>2.5</c:v>
                </c:pt>
                <c:pt idx="22">
                  <c:v>2.5</c:v>
                </c:pt>
                <c:pt idx="23">
                  <c:v>2.5</c:v>
                </c:pt>
                <c:pt idx="24">
                  <c:v>2.5</c:v>
                </c:pt>
                <c:pt idx="25">
                  <c:v>2.5</c:v>
                </c:pt>
                <c:pt idx="26">
                  <c:v>2.5</c:v>
                </c:pt>
                <c:pt idx="27">
                  <c:v>2.5</c:v>
                </c:pt>
                <c:pt idx="28">
                  <c:v>2.5</c:v>
                </c:pt>
                <c:pt idx="29">
                  <c:v>2.5</c:v>
                </c:pt>
                <c:pt idx="30">
                  <c:v>2.5</c:v>
                </c:pt>
                <c:pt idx="31">
                  <c:v>2.5</c:v>
                </c:pt>
                <c:pt idx="32">
                  <c:v>2.5</c:v>
                </c:pt>
                <c:pt idx="33">
                  <c:v>2.5</c:v>
                </c:pt>
                <c:pt idx="34">
                  <c:v>2.5</c:v>
                </c:pt>
                <c:pt idx="35">
                  <c:v>2.5</c:v>
                </c:pt>
                <c:pt idx="36">
                  <c:v>2.5</c:v>
                </c:pt>
                <c:pt idx="37">
                  <c:v>2.5</c:v>
                </c:pt>
                <c:pt idx="38">
                  <c:v>2.5</c:v>
                </c:pt>
                <c:pt idx="39">
                  <c:v>2.5</c:v>
                </c:pt>
                <c:pt idx="40">
                  <c:v>2.5</c:v>
                </c:pt>
                <c:pt idx="41">
                  <c:v>2.5</c:v>
                </c:pt>
                <c:pt idx="42">
                  <c:v>2.5</c:v>
                </c:pt>
                <c:pt idx="43">
                  <c:v>2.5</c:v>
                </c:pt>
                <c:pt idx="44">
                  <c:v>2.5</c:v>
                </c:pt>
                <c:pt idx="45">
                  <c:v>2.5</c:v>
                </c:pt>
                <c:pt idx="46">
                  <c:v>2.5</c:v>
                </c:pt>
                <c:pt idx="47">
                  <c:v>2.5</c:v>
                </c:pt>
                <c:pt idx="48">
                  <c:v>2.5</c:v>
                </c:pt>
                <c:pt idx="49">
                  <c:v>2.5</c:v>
                </c:pt>
                <c:pt idx="50">
                  <c:v>2.5</c:v>
                </c:pt>
                <c:pt idx="51">
                  <c:v>2.5</c:v>
                </c:pt>
                <c:pt idx="52">
                  <c:v>2.5</c:v>
                </c:pt>
                <c:pt idx="53">
                  <c:v>2.5</c:v>
                </c:pt>
                <c:pt idx="54">
                  <c:v>2.5</c:v>
                </c:pt>
                <c:pt idx="55">
                  <c:v>2.5</c:v>
                </c:pt>
                <c:pt idx="56">
                  <c:v>2.5</c:v>
                </c:pt>
                <c:pt idx="57">
                  <c:v>2.5</c:v>
                </c:pt>
                <c:pt idx="58">
                  <c:v>2.5</c:v>
                </c:pt>
                <c:pt idx="59">
                  <c:v>2.5</c:v>
                </c:pt>
                <c:pt idx="60">
                  <c:v>2.5</c:v>
                </c:pt>
                <c:pt idx="61">
                  <c:v>2.5</c:v>
                </c:pt>
                <c:pt idx="62">
                  <c:v>2.5</c:v>
                </c:pt>
                <c:pt idx="63">
                  <c:v>2.5</c:v>
                </c:pt>
                <c:pt idx="64">
                  <c:v>2.5</c:v>
                </c:pt>
                <c:pt idx="65">
                  <c:v>2.5</c:v>
                </c:pt>
                <c:pt idx="66">
                  <c:v>2.5</c:v>
                </c:pt>
                <c:pt idx="67">
                  <c:v>2.5</c:v>
                </c:pt>
                <c:pt idx="68">
                  <c:v>2.5</c:v>
                </c:pt>
                <c:pt idx="69">
                  <c:v>2.5</c:v>
                </c:pt>
                <c:pt idx="70">
                  <c:v>2.5</c:v>
                </c:pt>
                <c:pt idx="71">
                  <c:v>2.5</c:v>
                </c:pt>
                <c:pt idx="72">
                  <c:v>2.5</c:v>
                </c:pt>
                <c:pt idx="73">
                  <c:v>2.5</c:v>
                </c:pt>
                <c:pt idx="74">
                  <c:v>2.5</c:v>
                </c:pt>
                <c:pt idx="75">
                  <c:v>2.5</c:v>
                </c:pt>
                <c:pt idx="76">
                  <c:v>2.5</c:v>
                </c:pt>
                <c:pt idx="77">
                  <c:v>2.5</c:v>
                </c:pt>
                <c:pt idx="78">
                  <c:v>2.5</c:v>
                </c:pt>
                <c:pt idx="79">
                  <c:v>2.5</c:v>
                </c:pt>
                <c:pt idx="80">
                  <c:v>2.5</c:v>
                </c:pt>
                <c:pt idx="81">
                  <c:v>2.5</c:v>
                </c:pt>
                <c:pt idx="82">
                  <c:v>2.5</c:v>
                </c:pt>
                <c:pt idx="83">
                  <c:v>2.5</c:v>
                </c:pt>
                <c:pt idx="84">
                  <c:v>2.5</c:v>
                </c:pt>
                <c:pt idx="85">
                  <c:v>2.5</c:v>
                </c:pt>
                <c:pt idx="86">
                  <c:v>2.5</c:v>
                </c:pt>
                <c:pt idx="87">
                  <c:v>2.5</c:v>
                </c:pt>
                <c:pt idx="88">
                  <c:v>2.5</c:v>
                </c:pt>
                <c:pt idx="89">
                  <c:v>2.5</c:v>
                </c:pt>
                <c:pt idx="90">
                  <c:v>2.5</c:v>
                </c:pt>
                <c:pt idx="91">
                  <c:v>2.5</c:v>
                </c:pt>
                <c:pt idx="92">
                  <c:v>2.5</c:v>
                </c:pt>
                <c:pt idx="93">
                  <c:v>2.5</c:v>
                </c:pt>
                <c:pt idx="94">
                  <c:v>2.5</c:v>
                </c:pt>
                <c:pt idx="95">
                  <c:v>2.5</c:v>
                </c:pt>
                <c:pt idx="96">
                  <c:v>2.5</c:v>
                </c:pt>
                <c:pt idx="97">
                  <c:v>2.5</c:v>
                </c:pt>
                <c:pt idx="98">
                  <c:v>2.5</c:v>
                </c:pt>
                <c:pt idx="99">
                  <c:v>2.5</c:v>
                </c:pt>
                <c:pt idx="100">
                  <c:v>2.5</c:v>
                </c:pt>
                <c:pt idx="101">
                  <c:v>2.5</c:v>
                </c:pt>
                <c:pt idx="102">
                  <c:v>2.5</c:v>
                </c:pt>
                <c:pt idx="103">
                  <c:v>2.5</c:v>
                </c:pt>
                <c:pt idx="104">
                  <c:v>2.5</c:v>
                </c:pt>
                <c:pt idx="105">
                  <c:v>2.5</c:v>
                </c:pt>
                <c:pt idx="106">
                  <c:v>2.5</c:v>
                </c:pt>
                <c:pt idx="107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95-4E49-BA54-D4C1EB05E3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2473696"/>
        <c:axId val="1292477304"/>
      </c:lineChart>
      <c:dateAx>
        <c:axId val="1292473696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292477304"/>
        <c:crosses val="autoZero"/>
        <c:auto val="0"/>
        <c:lblOffset val="100"/>
        <c:baseTimeUnit val="months"/>
        <c:majorUnit val="12"/>
        <c:majorTimeUnit val="months"/>
      </c:dateAx>
      <c:valAx>
        <c:axId val="12924773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 smtId="4294967295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29247369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 smtId="4294967295">
              <a:solidFill>
                <a:schemeClr val="tx1"/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smtId="4294967295">
          <a:solidFill>
            <a:schemeClr val="tx1"/>
          </a:solidFill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36943918466568E-2"/>
          <c:y val="2.4606348946690559E-2"/>
          <c:w val="0.96439856290817261"/>
          <c:h val="0.7974017858505249"/>
        </c:manualLayout>
      </c:layout>
      <c:lineChart>
        <c:grouping val="standard"/>
        <c:varyColors val="0"/>
        <c:ser>
          <c:idx val="0"/>
          <c:order val="0"/>
          <c:tx>
            <c:strRef>
              <c:f>Stýrivaxtaspá!$C$3</c:f>
              <c:strCache>
                <c:ptCount val="1"/>
                <c:pt idx="0">
                  <c:v>Virkir stýrivextir</c:v>
                </c:pt>
              </c:strCache>
            </c:strRef>
          </c:tx>
          <c:spPr>
            <a:ln w="19050">
              <a:solidFill>
                <a:srgbClr val="B2B4B2"/>
              </a:solidFill>
            </a:ln>
          </c:spPr>
          <c:marker>
            <c:symbol val="none"/>
          </c:marker>
          <c:cat>
            <c:numRef>
              <c:f>Stýrivaxtaspá!$B$48:$B$131</c:f>
              <c:numCache>
                <c:formatCode>mmm\-yy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Stýrivaxtaspá!$C$48:$C$100</c:f>
              <c:numCache>
                <c:formatCode>General</c:formatCode>
                <c:ptCount val="53"/>
                <c:pt idx="0">
                  <c:v>4.25</c:v>
                </c:pt>
                <c:pt idx="1">
                  <c:v>4.25</c:v>
                </c:pt>
                <c:pt idx="2">
                  <c:v>4.25</c:v>
                </c:pt>
                <c:pt idx="3">
                  <c:v>4.25</c:v>
                </c:pt>
                <c:pt idx="4">
                  <c:v>4.25</c:v>
                </c:pt>
                <c:pt idx="5">
                  <c:v>4.25</c:v>
                </c:pt>
                <c:pt idx="6">
                  <c:v>4.25</c:v>
                </c:pt>
                <c:pt idx="7">
                  <c:v>4.25</c:v>
                </c:pt>
                <c:pt idx="8">
                  <c:v>4.25</c:v>
                </c:pt>
                <c:pt idx="9">
                  <c:v>4.25</c:v>
                </c:pt>
                <c:pt idx="10">
                  <c:v>4.5</c:v>
                </c:pt>
                <c:pt idx="11">
                  <c:v>4.5</c:v>
                </c:pt>
                <c:pt idx="12">
                  <c:v>4.5</c:v>
                </c:pt>
                <c:pt idx="13">
                  <c:v>4.5</c:v>
                </c:pt>
                <c:pt idx="14">
                  <c:v>4.5</c:v>
                </c:pt>
                <c:pt idx="15">
                  <c:v>4.5</c:v>
                </c:pt>
                <c:pt idx="16">
                  <c:v>4.3499999999999996</c:v>
                </c:pt>
                <c:pt idx="17">
                  <c:v>4</c:v>
                </c:pt>
                <c:pt idx="18">
                  <c:v>3.75</c:v>
                </c:pt>
                <c:pt idx="19">
                  <c:v>3.66</c:v>
                </c:pt>
                <c:pt idx="20">
                  <c:v>3.5</c:v>
                </c:pt>
                <c:pt idx="21">
                  <c:v>3.25</c:v>
                </c:pt>
                <c:pt idx="22">
                  <c:v>3.13</c:v>
                </c:pt>
                <c:pt idx="23">
                  <c:v>3</c:v>
                </c:pt>
                <c:pt idx="24">
                  <c:v>3</c:v>
                </c:pt>
                <c:pt idx="25">
                  <c:v>2.87</c:v>
                </c:pt>
                <c:pt idx="26">
                  <c:v>2.25</c:v>
                </c:pt>
                <c:pt idx="27">
                  <c:v>1.75</c:v>
                </c:pt>
                <c:pt idx="28">
                  <c:v>1.5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0.87</c:v>
                </c:pt>
                <c:pt idx="34">
                  <c:v>0.75</c:v>
                </c:pt>
                <c:pt idx="35">
                  <c:v>0.75</c:v>
                </c:pt>
                <c:pt idx="36">
                  <c:v>0.75</c:v>
                </c:pt>
                <c:pt idx="37">
                  <c:v>0.75</c:v>
                </c:pt>
                <c:pt idx="38">
                  <c:v>0.75</c:v>
                </c:pt>
                <c:pt idx="39">
                  <c:v>0.75</c:v>
                </c:pt>
                <c:pt idx="40">
                  <c:v>0.87</c:v>
                </c:pt>
                <c:pt idx="41">
                  <c:v>1</c:v>
                </c:pt>
                <c:pt idx="42">
                  <c:v>1</c:v>
                </c:pt>
                <c:pt idx="43">
                  <c:v>1.25</c:v>
                </c:pt>
                <c:pt idx="44">
                  <c:v>1.25</c:v>
                </c:pt>
                <c:pt idx="45">
                  <c:v>1.5</c:v>
                </c:pt>
                <c:pt idx="46">
                  <c:v>1.75</c:v>
                </c:pt>
                <c:pt idx="47">
                  <c:v>2</c:v>
                </c:pt>
                <c:pt idx="48">
                  <c:v>2</c:v>
                </c:pt>
                <c:pt idx="49" formatCode="0.00">
                  <c:v>2.5089285714285716</c:v>
                </c:pt>
                <c:pt idx="50">
                  <c:v>2.75</c:v>
                </c:pt>
                <c:pt idx="51">
                  <c:v>2.75</c:v>
                </c:pt>
                <c:pt idx="52" formatCode="0.00">
                  <c:v>3.588709677419355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0-959A-48CE-8D78-6DFA3DF7F1A7}"/>
            </c:ext>
          </c:extLst>
        </c:ser>
        <c:ser>
          <c:idx val="1"/>
          <c:order val="1"/>
          <c:tx>
            <c:strRef>
              <c:f>Stýrivaxtaspá!$D$3</c:f>
              <c:strCache>
                <c:ptCount val="1"/>
                <c:pt idx="0">
                  <c:v>Verðbólga</c:v>
                </c:pt>
              </c:strCache>
            </c:strRef>
          </c:tx>
          <c:spPr>
            <a:ln w="19050">
              <a:solidFill>
                <a:srgbClr val="693C5E"/>
              </a:solidFill>
            </a:ln>
          </c:spPr>
          <c:marker>
            <c:symbol val="none"/>
          </c:marker>
          <c:cat>
            <c:numRef>
              <c:f>Stýrivaxtaspá!$B$48:$B$131</c:f>
              <c:numCache>
                <c:formatCode>mmm\-yy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Stýrivaxtaspá!$D$48:$D$131</c:f>
              <c:numCache>
                <c:formatCode>0.0</c:formatCode>
                <c:ptCount val="84"/>
                <c:pt idx="0">
                  <c:v>2.3614262112451767</c:v>
                </c:pt>
                <c:pt idx="1">
                  <c:v>2.2496224491238559</c:v>
                </c:pt>
                <c:pt idx="2">
                  <c:v>2.7502951282492027</c:v>
                </c:pt>
                <c:pt idx="3">
                  <c:v>2.279995269950752</c:v>
                </c:pt>
                <c:pt idx="4">
                  <c:v>1.9839753235606716</c:v>
                </c:pt>
                <c:pt idx="5">
                  <c:v>2.6162759705667504</c:v>
                </c:pt>
                <c:pt idx="6">
                  <c:v>2.6778580525654627</c:v>
                </c:pt>
                <c:pt idx="7" formatCode="General">
                  <c:v>2.6</c:v>
                </c:pt>
                <c:pt idx="8" formatCode="General">
                  <c:v>2.7</c:v>
                </c:pt>
                <c:pt idx="9" formatCode="General">
                  <c:v>2.8</c:v>
                </c:pt>
                <c:pt idx="10" formatCode="General">
                  <c:v>3.2</c:v>
                </c:pt>
                <c:pt idx="11" formatCode="General">
                  <c:v>3.7</c:v>
                </c:pt>
                <c:pt idx="12" formatCode="General">
                  <c:v>3.4054564608467564</c:v>
                </c:pt>
                <c:pt idx="13" formatCode="General">
                  <c:v>2.9840226919705337</c:v>
                </c:pt>
                <c:pt idx="14" formatCode="General">
                  <c:v>2.9430584824669648</c:v>
                </c:pt>
                <c:pt idx="15" formatCode="General">
                  <c:v>3.282634744954116</c:v>
                </c:pt>
                <c:pt idx="16" formatCode="General">
                  <c:v>3.5824241962206349</c:v>
                </c:pt>
                <c:pt idx="17" formatCode="General">
                  <c:v>3.3353581874043803</c:v>
                </c:pt>
                <c:pt idx="18" formatCode="General">
                  <c:v>3.0874524900335709</c:v>
                </c:pt>
                <c:pt idx="19" formatCode="General">
                  <c:v>3.1697578413230065</c:v>
                </c:pt>
                <c:pt idx="20" formatCode="General">
                  <c:v>3.0153737264367431</c:v>
                </c:pt>
                <c:pt idx="21" formatCode="General">
                  <c:v>2.8</c:v>
                </c:pt>
                <c:pt idx="22" formatCode="General">
                  <c:v>2.7</c:v>
                </c:pt>
                <c:pt idx="23">
                  <c:v>2</c:v>
                </c:pt>
                <c:pt idx="24">
                  <c:v>1.6664623260259859</c:v>
                </c:pt>
                <c:pt idx="25">
                  <c:v>2.3869253288354431</c:v>
                </c:pt>
                <c:pt idx="26" formatCode="General">
                  <c:v>2.1</c:v>
                </c:pt>
                <c:pt idx="27" formatCode="General">
                  <c:v>2.2000000000000002</c:v>
                </c:pt>
                <c:pt idx="28" formatCode="General">
                  <c:v>2.6</c:v>
                </c:pt>
                <c:pt idx="29" formatCode="General">
                  <c:v>2.639421</c:v>
                </c:pt>
                <c:pt idx="30" formatCode="General">
                  <c:v>3.007679</c:v>
                </c:pt>
                <c:pt idx="31" formatCode="General">
                  <c:v>3.1908099999999999</c:v>
                </c:pt>
                <c:pt idx="32" formatCode="General">
                  <c:v>3.5069080000000001</c:v>
                </c:pt>
                <c:pt idx="33" formatCode="General">
                  <c:v>3.578992</c:v>
                </c:pt>
                <c:pt idx="34" formatCode="General">
                  <c:v>3.4898479999999998</c:v>
                </c:pt>
                <c:pt idx="35" formatCode="General">
                  <c:v>3.5872809999999999</c:v>
                </c:pt>
                <c:pt idx="36" formatCode="General">
                  <c:v>4.2997019999999999</c:v>
                </c:pt>
                <c:pt idx="37" formatCode="General">
                  <c:v>4.0708710000000004</c:v>
                </c:pt>
                <c:pt idx="38" formatCode="General">
                  <c:v>4.2452860000000001</c:v>
                </c:pt>
                <c:pt idx="39" formatCode="General">
                  <c:v>4.5999999999999996</c:v>
                </c:pt>
                <c:pt idx="40" formatCode="General">
                  <c:v>4.4000000000000004</c:v>
                </c:pt>
                <c:pt idx="41" formatCode="General">
                  <c:v>4.3010141839782356</c:v>
                </c:pt>
                <c:pt idx="42" formatCode="General">
                  <c:v>4.3164617063108812</c:v>
                </c:pt>
                <c:pt idx="43" formatCode="General">
                  <c:v>4.3210506844449048</c:v>
                </c:pt>
                <c:pt idx="44" formatCode="General">
                  <c:v>4.402444667255101</c:v>
                </c:pt>
                <c:pt idx="45" formatCode="General">
                  <c:v>4.5675119550514287</c:v>
                </c:pt>
                <c:pt idx="46" formatCode="General">
                  <c:v>5.0999999999999996</c:v>
                </c:pt>
                <c:pt idx="47" formatCode="General">
                  <c:v>5.0999999999999996</c:v>
                </c:pt>
                <c:pt idx="48" formatCode="General">
                  <c:v>5.6938775510203987</c:v>
                </c:pt>
                <c:pt idx="49" formatCode="General">
                  <c:v>6.1815970814754984</c:v>
                </c:pt>
                <c:pt idx="50" formatCode="General">
                  <c:v>6.660883420734165</c:v>
                </c:pt>
                <c:pt idx="51" formatCode="General">
                  <c:v>7.2371256258762173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1-959A-48CE-8D78-6DFA3DF7F1A7}"/>
            </c:ext>
          </c:extLst>
        </c:ser>
        <c:ser>
          <c:idx val="2"/>
          <c:order val="2"/>
          <c:tx>
            <c:strRef>
              <c:f>Stýrivaxtaspá!$E$3</c:f>
              <c:strCache>
                <c:ptCount val="1"/>
                <c:pt idx="0">
                  <c:v>Virkir raunstýrivextir</c:v>
                </c:pt>
              </c:strCache>
            </c:strRef>
          </c:tx>
          <c:spPr>
            <a:ln w="1905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Stýrivaxtaspá!$B$48:$B$131</c:f>
              <c:numCache>
                <c:formatCode>mmm\-yy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Stýrivaxtaspá!$E$48:$E$131</c:f>
              <c:numCache>
                <c:formatCode>General</c:formatCode>
                <c:ptCount val="84"/>
                <c:pt idx="0">
                  <c:v>1.8450053488482387</c:v>
                </c:pt>
                <c:pt idx="1">
                  <c:v>1.9563666867048468</c:v>
                </c:pt>
                <c:pt idx="2">
                  <c:v>1.4595625928654599</c:v>
                </c:pt>
                <c:pt idx="3">
                  <c:v>1.9260899698418488</c:v>
                </c:pt>
                <c:pt idx="4">
                  <c:v>2.2219418974892768</c:v>
                </c:pt>
                <c:pt idx="5">
                  <c:v>1.5920710569362839</c:v>
                </c:pt>
                <c:pt idx="6">
                  <c:v>1.5311401866502594</c:v>
                </c:pt>
                <c:pt idx="7">
                  <c:v>1.6081871345029253</c:v>
                </c:pt>
                <c:pt idx="8">
                  <c:v>1.5092502434274735</c:v>
                </c:pt>
                <c:pt idx="9">
                  <c:v>1.4105058365758705</c:v>
                </c:pt>
                <c:pt idx="10">
                  <c:v>1.2596899224806002</c:v>
                </c:pt>
                <c:pt idx="11">
                  <c:v>0.77145612343298975</c:v>
                </c:pt>
                <c:pt idx="12">
                  <c:v>1.0584968884767454</c:v>
                </c:pt>
                <c:pt idx="13">
                  <c:v>1.4720509729589937</c:v>
                </c:pt>
                <c:pt idx="14">
                  <c:v>1.5124298233262667</c:v>
                </c:pt>
                <c:pt idx="15">
                  <c:v>1.1786737025561322</c:v>
                </c:pt>
                <c:pt idx="16">
                  <c:v>0.74102900152763773</c:v>
                </c:pt>
                <c:pt idx="17">
                  <c:v>0.64318915060057602</c:v>
                </c:pt>
                <c:pt idx="18">
                  <c:v>0.64270431945196993</c:v>
                </c:pt>
                <c:pt idx="19">
                  <c:v>0.47518010019078627</c:v>
                </c:pt>
                <c:pt idx="20">
                  <c:v>0.47044072746869059</c:v>
                </c:pt>
                <c:pt idx="21">
                  <c:v>0.43774319066147704</c:v>
                </c:pt>
                <c:pt idx="22">
                  <c:v>0.41869522882183041</c:v>
                </c:pt>
                <c:pt idx="23">
                  <c:v>0.98039215686274161</c:v>
                </c:pt>
                <c:pt idx="24">
                  <c:v>1.3116790369843034</c:v>
                </c:pt>
                <c:pt idx="25">
                  <c:v>0.47181285072588341</c:v>
                </c:pt>
                <c:pt idx="26">
                  <c:v>0.14691478942214786</c:v>
                </c:pt>
                <c:pt idx="27">
                  <c:v>-0.44031311154598685</c:v>
                </c:pt>
                <c:pt idx="28">
                  <c:v>-1.0721247563352909</c:v>
                </c:pt>
                <c:pt idx="29">
                  <c:v>-1.5972599999999999</c:v>
                </c:pt>
                <c:pt idx="30">
                  <c:v>-1.94906</c:v>
                </c:pt>
                <c:pt idx="31">
                  <c:v>-2.1230699999999998</c:v>
                </c:pt>
                <c:pt idx="32">
                  <c:v>-2.42197</c:v>
                </c:pt>
                <c:pt idx="33">
                  <c:v>-2.6153900000000001</c:v>
                </c:pt>
                <c:pt idx="34">
                  <c:v>-2.6474600000000001</c:v>
                </c:pt>
                <c:pt idx="35">
                  <c:v>-2.73902</c:v>
                </c:pt>
                <c:pt idx="36">
                  <c:v>-3.4033699999999998</c:v>
                </c:pt>
                <c:pt idx="37">
                  <c:v>-3.1909700000000001</c:v>
                </c:pt>
                <c:pt idx="38">
                  <c:v>-3.3529399999999998</c:v>
                </c:pt>
                <c:pt idx="39">
                  <c:v>-3.6806883365200771</c:v>
                </c:pt>
                <c:pt idx="40">
                  <c:v>-3.381226053639852</c:v>
                </c:pt>
                <c:pt idx="41">
                  <c:v>-3.1648917412782973</c:v>
                </c:pt>
                <c:pt idx="42">
                  <c:v>-3.1792314003593614</c:v>
                </c:pt>
                <c:pt idx="43">
                  <c:v>-2.9438456230031274</c:v>
                </c:pt>
                <c:pt idx="44">
                  <c:v>-3.0195123086460107</c:v>
                </c:pt>
                <c:pt idx="45">
                  <c:v>-2.9335229438853028</c:v>
                </c:pt>
                <c:pt idx="46">
                  <c:v>-3.1874405328258693</c:v>
                </c:pt>
                <c:pt idx="47">
                  <c:v>-2.9495718363463319</c:v>
                </c:pt>
                <c:pt idx="48">
                  <c:v>-3.4948831820814763</c:v>
                </c:pt>
                <c:pt idx="49">
                  <c:v>-3.4588559703324195</c:v>
                </c:pt>
                <c:pt idx="50">
                  <c:v>-3.6666520052222928</c:v>
                </c:pt>
                <c:pt idx="51">
                  <c:v>-4.1843024043097587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2-959A-48CE-8D78-6DFA3DF7F1A7}"/>
            </c:ext>
          </c:extLst>
        </c:ser>
        <c:ser>
          <c:idx val="3"/>
          <c:order val="3"/>
          <c:tx>
            <c:strRef>
              <c:f>Stýrivaxtaspá!$F$3</c:f>
              <c:strCache>
                <c:ptCount val="1"/>
                <c:pt idx="0">
                  <c:v>2</c:v>
                </c:pt>
              </c:strCache>
            </c:strRef>
          </c:tx>
          <c:spPr>
            <a:ln w="19050">
              <a:solidFill>
                <a:srgbClr val="B2B4B2"/>
              </a:solidFill>
              <a:prstDash val="sysDash"/>
            </a:ln>
          </c:spPr>
          <c:marker>
            <c:symbol val="none"/>
          </c:marker>
          <c:cat>
            <c:numRef>
              <c:f>Stýrivaxtaspá!$B$48:$B$131</c:f>
              <c:numCache>
                <c:formatCode>mmm\-yy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Stýrivaxtaspá!$F$48:$F$131</c:f>
              <c:numCache>
                <c:formatCode>General</c:formatCode>
                <c:ptCount val="84"/>
                <c:pt idx="51">
                  <c:v>2.75</c:v>
                </c:pt>
                <c:pt idx="52" formatCode="0.00">
                  <c:v>3.588709677419355</c:v>
                </c:pt>
                <c:pt idx="53" formatCode="0.00">
                  <c:v>3.8833333333333333</c:v>
                </c:pt>
                <c:pt idx="54" formatCode="0.00">
                  <c:v>4.25</c:v>
                </c:pt>
                <c:pt idx="55" formatCode="0.00">
                  <c:v>4.362903225806452</c:v>
                </c:pt>
                <c:pt idx="56" formatCode="0.00">
                  <c:v>4.75</c:v>
                </c:pt>
                <c:pt idx="57" formatCode="0.00">
                  <c:v>5.169354838709677</c:v>
                </c:pt>
                <c:pt idx="58" formatCode="0.00">
                  <c:v>5.3083333333333336</c:v>
                </c:pt>
                <c:pt idx="59" formatCode="0.00">
                  <c:v>5.5</c:v>
                </c:pt>
                <c:pt idx="60" formatCode="0.00">
                  <c:v>5.5</c:v>
                </c:pt>
                <c:pt idx="61" formatCode="0.00">
                  <c:v>5.5</c:v>
                </c:pt>
                <c:pt idx="62" formatCode="0.00">
                  <c:v>5.5</c:v>
                </c:pt>
                <c:pt idx="63" formatCode="0.00">
                  <c:v>5.5</c:v>
                </c:pt>
                <c:pt idx="64" formatCode="0.00">
                  <c:v>5.5</c:v>
                </c:pt>
                <c:pt idx="65" formatCode="0.00">
                  <c:v>5.5</c:v>
                </c:pt>
                <c:pt idx="66" formatCode="0.00">
                  <c:v>5.5</c:v>
                </c:pt>
                <c:pt idx="67" formatCode="0.00">
                  <c:v>5.5</c:v>
                </c:pt>
                <c:pt idx="68" formatCode="0.00">
                  <c:v>5.375</c:v>
                </c:pt>
                <c:pt idx="69" formatCode="0.00">
                  <c:v>5.25</c:v>
                </c:pt>
                <c:pt idx="70" formatCode="0.00">
                  <c:v>5.25</c:v>
                </c:pt>
                <c:pt idx="71" formatCode="0.00">
                  <c:v>5.25</c:v>
                </c:pt>
                <c:pt idx="72" formatCode="0.00">
                  <c:v>5.25</c:v>
                </c:pt>
                <c:pt idx="73" formatCode="0.00">
                  <c:v>5.125</c:v>
                </c:pt>
                <c:pt idx="74" formatCode="0.00">
                  <c:v>5</c:v>
                </c:pt>
                <c:pt idx="75" formatCode="0.00">
                  <c:v>5</c:v>
                </c:pt>
                <c:pt idx="76" formatCode="0.00">
                  <c:v>4.875</c:v>
                </c:pt>
                <c:pt idx="77" formatCode="0.00">
                  <c:v>4.75</c:v>
                </c:pt>
                <c:pt idx="78" formatCode="0.00">
                  <c:v>4.75</c:v>
                </c:pt>
                <c:pt idx="79" formatCode="0.00">
                  <c:v>4.625</c:v>
                </c:pt>
                <c:pt idx="80" formatCode="0.00">
                  <c:v>4.5</c:v>
                </c:pt>
                <c:pt idx="81" formatCode="0.00">
                  <c:v>4.5</c:v>
                </c:pt>
                <c:pt idx="82" formatCode="0.00">
                  <c:v>4.5</c:v>
                </c:pt>
                <c:pt idx="83" formatCode="0.00">
                  <c:v>4.5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3-959A-48CE-8D78-6DFA3DF7F1A7}"/>
            </c:ext>
          </c:extLst>
        </c:ser>
        <c:ser>
          <c:idx val="4"/>
          <c:order val="4"/>
          <c:tx>
            <c:strRef>
              <c:f>Stýrivaxtaspá!$G$3</c:f>
              <c:strCache>
                <c:ptCount val="1"/>
                <c:pt idx="0">
                  <c:v>1</c:v>
                </c:pt>
              </c:strCache>
            </c:strRef>
          </c:tx>
          <c:spPr>
            <a:ln w="19050">
              <a:solidFill>
                <a:srgbClr val="693C5E"/>
              </a:solidFill>
              <a:prstDash val="sysDash"/>
            </a:ln>
          </c:spPr>
          <c:marker>
            <c:symbol val="none"/>
          </c:marker>
          <c:cat>
            <c:numRef>
              <c:f>Stýrivaxtaspá!$B$48:$B$131</c:f>
              <c:numCache>
                <c:formatCode>mmm\-yy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Stýrivaxtaspá!$G$48:$G$131</c:f>
              <c:numCache>
                <c:formatCode>General</c:formatCode>
                <c:ptCount val="84"/>
                <c:pt idx="51" formatCode="0.0">
                  <c:v>7.2371256258762173</c:v>
                </c:pt>
                <c:pt idx="52" formatCode="0.0">
                  <c:v>7.5355031965995023</c:v>
                </c:pt>
                <c:pt idx="53" formatCode="0.0">
                  <c:v>8.0082144656741896</c:v>
                </c:pt>
                <c:pt idx="54" formatCode="0.0">
                  <c:v>8.2679490159721638</c:v>
                </c:pt>
                <c:pt idx="55" formatCode="0.0">
                  <c:v>8.3755200423117682</c:v>
                </c:pt>
                <c:pt idx="56" formatCode="0.0">
                  <c:v>8.3275702297325171</c:v>
                </c:pt>
                <c:pt idx="57" formatCode="0.0">
                  <c:v>8.313450492616159</c:v>
                </c:pt>
                <c:pt idx="58" formatCode="0.0">
                  <c:v>8.3001347639937819</c:v>
                </c:pt>
                <c:pt idx="59" formatCode="0.0">
                  <c:v>8.2085133742004999</c:v>
                </c:pt>
                <c:pt idx="60" formatCode="0.0">
                  <c:v>8.0830821872869052</c:v>
                </c:pt>
                <c:pt idx="61" formatCode="0.0">
                  <c:v>7.4886728423162685</c:v>
                </c:pt>
                <c:pt idx="62" formatCode="0.0">
                  <c:v>7.049675544621703</c:v>
                </c:pt>
                <c:pt idx="63" formatCode="0.0">
                  <c:v>6.3956132563155688</c:v>
                </c:pt>
                <c:pt idx="64" formatCode="0.0">
                  <c:v>6.1495165378246286</c:v>
                </c:pt>
                <c:pt idx="65" formatCode="0.0">
                  <c:v>5.8977427724658193</c:v>
                </c:pt>
                <c:pt idx="66" formatCode="0.0">
                  <c:v>5.8121727507345344</c:v>
                </c:pt>
                <c:pt idx="67" formatCode="0.0">
                  <c:v>5.5360022921129515</c:v>
                </c:pt>
                <c:pt idx="68" formatCode="0.0">
                  <c:v>5.3582033855253286</c:v>
                </c:pt>
                <c:pt idx="69" formatCode="0.0">
                  <c:v>5.0134282530605923</c:v>
                </c:pt>
                <c:pt idx="70" formatCode="0.0">
                  <c:v>4.8704679397855832</c:v>
                </c:pt>
                <c:pt idx="71" formatCode="0.0">
                  <c:v>4.7043589237786509</c:v>
                </c:pt>
                <c:pt idx="72" formatCode="0.0">
                  <c:v>4.5991813989625596</c:v>
                </c:pt>
                <c:pt idx="73" formatCode="0.0">
                  <c:v>4.3623438780819646</c:v>
                </c:pt>
                <c:pt idx="74" formatCode="0.0">
                  <c:v>4.2367648138576186</c:v>
                </c:pt>
                <c:pt idx="75" formatCode="0.0">
                  <c:v>4.0390283198194155</c:v>
                </c:pt>
                <c:pt idx="76" formatCode="0.0">
                  <c:v>3.941834149592971</c:v>
                </c:pt>
                <c:pt idx="77" formatCode="0.0">
                  <c:v>3.8456657788888293</c:v>
                </c:pt>
                <c:pt idx="78" formatCode="0.0">
                  <c:v>3.8084953761077012</c:v>
                </c:pt>
                <c:pt idx="79" formatCode="0.0">
                  <c:v>3.7593307757580741</c:v>
                </c:pt>
                <c:pt idx="80" formatCode="0.0">
                  <c:v>3.7269585614911893</c:v>
                </c:pt>
                <c:pt idx="81" formatCode="0.0">
                  <c:v>3.6804921763355702</c:v>
                </c:pt>
                <c:pt idx="82" formatCode="0.0">
                  <c:v>3.6588279077624852</c:v>
                </c:pt>
                <c:pt idx="83" formatCode="0.0">
                  <c:v>3.6069258327045661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4-959A-48CE-8D78-6DFA3DF7F1A7}"/>
            </c:ext>
          </c:extLst>
        </c:ser>
        <c:ser>
          <c:idx val="5"/>
          <c:order val="5"/>
          <c:tx>
            <c:strRef>
              <c:f>Stýrivaxtaspá!$H$3</c:f>
              <c:strCache>
                <c:ptCount val="1"/>
                <c:pt idx="0">
                  <c:v>5</c:v>
                </c:pt>
              </c:strCache>
            </c:strRef>
          </c:tx>
          <c:spPr>
            <a:ln w="19050">
              <a:solidFill>
                <a:schemeClr val="accent4"/>
              </a:solidFill>
              <a:prstDash val="sysDash"/>
            </a:ln>
          </c:spPr>
          <c:marker>
            <c:symbol val="none"/>
          </c:marker>
          <c:cat>
            <c:numRef>
              <c:f>Stýrivaxtaspá!$B$48:$B$131</c:f>
              <c:numCache>
                <c:formatCode>mmm\-yy</c:formatCode>
                <c:ptCount val="84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  <c:pt idx="3">
                  <c:v>43191</c:v>
                </c:pt>
                <c:pt idx="4">
                  <c:v>43221</c:v>
                </c:pt>
                <c:pt idx="5">
                  <c:v>43252</c:v>
                </c:pt>
                <c:pt idx="6">
                  <c:v>43282</c:v>
                </c:pt>
                <c:pt idx="7">
                  <c:v>43313</c:v>
                </c:pt>
                <c:pt idx="8">
                  <c:v>43344</c:v>
                </c:pt>
                <c:pt idx="9">
                  <c:v>43374</c:v>
                </c:pt>
                <c:pt idx="10">
                  <c:v>43405</c:v>
                </c:pt>
                <c:pt idx="11">
                  <c:v>43435</c:v>
                </c:pt>
                <c:pt idx="12">
                  <c:v>43466</c:v>
                </c:pt>
                <c:pt idx="13">
                  <c:v>43497</c:v>
                </c:pt>
                <c:pt idx="14">
                  <c:v>43525</c:v>
                </c:pt>
                <c:pt idx="15">
                  <c:v>43556</c:v>
                </c:pt>
                <c:pt idx="16">
                  <c:v>43586</c:v>
                </c:pt>
                <c:pt idx="17">
                  <c:v>43617</c:v>
                </c:pt>
                <c:pt idx="18">
                  <c:v>43647</c:v>
                </c:pt>
                <c:pt idx="19">
                  <c:v>43678</c:v>
                </c:pt>
                <c:pt idx="20">
                  <c:v>43709</c:v>
                </c:pt>
                <c:pt idx="21">
                  <c:v>43739</c:v>
                </c:pt>
                <c:pt idx="22">
                  <c:v>43770</c:v>
                </c:pt>
                <c:pt idx="23">
                  <c:v>43800</c:v>
                </c:pt>
                <c:pt idx="24">
                  <c:v>43831</c:v>
                </c:pt>
                <c:pt idx="25">
                  <c:v>43862</c:v>
                </c:pt>
                <c:pt idx="26">
                  <c:v>43891</c:v>
                </c:pt>
                <c:pt idx="27">
                  <c:v>43922</c:v>
                </c:pt>
                <c:pt idx="28">
                  <c:v>43952</c:v>
                </c:pt>
                <c:pt idx="29">
                  <c:v>43983</c:v>
                </c:pt>
                <c:pt idx="30">
                  <c:v>44013</c:v>
                </c:pt>
                <c:pt idx="31">
                  <c:v>44044</c:v>
                </c:pt>
                <c:pt idx="32">
                  <c:v>44075</c:v>
                </c:pt>
                <c:pt idx="33">
                  <c:v>44105</c:v>
                </c:pt>
                <c:pt idx="34">
                  <c:v>44136</c:v>
                </c:pt>
                <c:pt idx="35">
                  <c:v>44166</c:v>
                </c:pt>
                <c:pt idx="36">
                  <c:v>44197</c:v>
                </c:pt>
                <c:pt idx="37">
                  <c:v>44228</c:v>
                </c:pt>
                <c:pt idx="38">
                  <c:v>44256</c:v>
                </c:pt>
                <c:pt idx="39">
                  <c:v>44287</c:v>
                </c:pt>
                <c:pt idx="40">
                  <c:v>44317</c:v>
                </c:pt>
                <c:pt idx="41">
                  <c:v>44348</c:v>
                </c:pt>
                <c:pt idx="42">
                  <c:v>44378</c:v>
                </c:pt>
                <c:pt idx="43">
                  <c:v>44409</c:v>
                </c:pt>
                <c:pt idx="44">
                  <c:v>44440</c:v>
                </c:pt>
                <c:pt idx="45">
                  <c:v>44470</c:v>
                </c:pt>
                <c:pt idx="46">
                  <c:v>44501</c:v>
                </c:pt>
                <c:pt idx="47">
                  <c:v>44531</c:v>
                </c:pt>
                <c:pt idx="48">
                  <c:v>44562</c:v>
                </c:pt>
                <c:pt idx="49">
                  <c:v>44593</c:v>
                </c:pt>
                <c:pt idx="50">
                  <c:v>44621</c:v>
                </c:pt>
                <c:pt idx="51">
                  <c:v>44652</c:v>
                </c:pt>
                <c:pt idx="52">
                  <c:v>44682</c:v>
                </c:pt>
                <c:pt idx="53">
                  <c:v>44713</c:v>
                </c:pt>
                <c:pt idx="54">
                  <c:v>44743</c:v>
                </c:pt>
                <c:pt idx="55">
                  <c:v>44774</c:v>
                </c:pt>
                <c:pt idx="56">
                  <c:v>44805</c:v>
                </c:pt>
                <c:pt idx="57">
                  <c:v>44835</c:v>
                </c:pt>
                <c:pt idx="58">
                  <c:v>44866</c:v>
                </c:pt>
                <c:pt idx="59">
                  <c:v>44896</c:v>
                </c:pt>
                <c:pt idx="60">
                  <c:v>44927</c:v>
                </c:pt>
                <c:pt idx="61">
                  <c:v>44958</c:v>
                </c:pt>
                <c:pt idx="62">
                  <c:v>44986</c:v>
                </c:pt>
                <c:pt idx="63">
                  <c:v>45017</c:v>
                </c:pt>
                <c:pt idx="64">
                  <c:v>45047</c:v>
                </c:pt>
                <c:pt idx="65">
                  <c:v>45078</c:v>
                </c:pt>
                <c:pt idx="66">
                  <c:v>45108</c:v>
                </c:pt>
                <c:pt idx="67">
                  <c:v>45139</c:v>
                </c:pt>
                <c:pt idx="68">
                  <c:v>45170</c:v>
                </c:pt>
                <c:pt idx="69">
                  <c:v>45200</c:v>
                </c:pt>
                <c:pt idx="70">
                  <c:v>45231</c:v>
                </c:pt>
                <c:pt idx="71">
                  <c:v>45261</c:v>
                </c:pt>
                <c:pt idx="72">
                  <c:v>45292</c:v>
                </c:pt>
                <c:pt idx="73">
                  <c:v>45323</c:v>
                </c:pt>
                <c:pt idx="74">
                  <c:v>45352</c:v>
                </c:pt>
                <c:pt idx="75">
                  <c:v>45383</c:v>
                </c:pt>
                <c:pt idx="76">
                  <c:v>45413</c:v>
                </c:pt>
                <c:pt idx="77">
                  <c:v>45444</c:v>
                </c:pt>
                <c:pt idx="78">
                  <c:v>45474</c:v>
                </c:pt>
                <c:pt idx="79">
                  <c:v>45505</c:v>
                </c:pt>
                <c:pt idx="80">
                  <c:v>45536</c:v>
                </c:pt>
                <c:pt idx="81">
                  <c:v>45566</c:v>
                </c:pt>
                <c:pt idx="82">
                  <c:v>45597</c:v>
                </c:pt>
                <c:pt idx="83">
                  <c:v>45627</c:v>
                </c:pt>
              </c:numCache>
            </c:numRef>
          </c:cat>
          <c:val>
            <c:numRef>
              <c:f>Stýrivaxtaspá!$H$48:$H$131</c:f>
              <c:numCache>
                <c:formatCode>General</c:formatCode>
                <c:ptCount val="84"/>
                <c:pt idx="51">
                  <c:v>-4.1843024043097587</c:v>
                </c:pt>
                <c:pt idx="52">
                  <c:v>-3.670223695298569</c:v>
                </c:pt>
                <c:pt idx="53">
                  <c:v>-3.8190439058242043</c:v>
                </c:pt>
                <c:pt idx="54">
                  <c:v>-3.7111158496033081</c:v>
                </c:pt>
                <c:pt idx="55">
                  <c:v>-3.7025121678204709</c:v>
                </c:pt>
                <c:pt idx="56">
                  <c:v>-3.3025482083143598</c:v>
                </c:pt>
                <c:pt idx="57">
                  <c:v>-2.9027748997072278</c:v>
                </c:pt>
                <c:pt idx="58">
                  <c:v>-2.762509425477766</c:v>
                </c:pt>
                <c:pt idx="59">
                  <c:v>-2.5030501665188609</c:v>
                </c:pt>
                <c:pt idx="60">
                  <c:v>-2.3899042616224886</c:v>
                </c:pt>
                <c:pt idx="61">
                  <c:v>-1.8501231708699328</c:v>
                </c:pt>
                <c:pt idx="62">
                  <c:v>-1.4476228318653361</c:v>
                </c:pt>
                <c:pt idx="63">
                  <c:v>-0.84177648768091196</c:v>
                </c:pt>
                <c:pt idx="64">
                  <c:v>-0.61188836182139994</c:v>
                </c:pt>
                <c:pt idx="65">
                  <c:v>-0.37559136016753758</c:v>
                </c:pt>
                <c:pt idx="66">
                  <c:v>-0.29502536675996005</c:v>
                </c:pt>
                <c:pt idx="67">
                  <c:v>-3.4113753914333245E-2</c:v>
                </c:pt>
                <c:pt idx="68">
                  <c:v>1.5942388855294531E-2</c:v>
                </c:pt>
                <c:pt idx="69">
                  <c:v>0.22527761532489254</c:v>
                </c:pt>
                <c:pt idx="70">
                  <c:v>0.3619055656663317</c:v>
                </c:pt>
                <c:pt idx="71">
                  <c:v>0.52112546395375325</c:v>
                </c:pt>
                <c:pt idx="72">
                  <c:v>0.62220238469656852</c:v>
                </c:pt>
                <c:pt idx="73">
                  <c:v>0.73077711133910928</c:v>
                </c:pt>
                <c:pt idx="74">
                  <c:v>0.73221304163204604</c:v>
                </c:pt>
                <c:pt idx="75">
                  <c:v>0.92366460519655025</c:v>
                </c:pt>
                <c:pt idx="76">
                  <c:v>0.89777697117026101</c:v>
                </c:pt>
                <c:pt idx="77">
                  <c:v>0.87084445395797516</c:v>
                </c:pt>
                <c:pt idx="78">
                  <c:v>0.90696298070900294</c:v>
                </c:pt>
                <c:pt idx="79">
                  <c:v>0.8343049418011228</c:v>
                </c:pt>
                <c:pt idx="80">
                  <c:v>0.74526569488735372</c:v>
                </c:pt>
                <c:pt idx="81">
                  <c:v>0.79041660245076084</c:v>
                </c:pt>
                <c:pt idx="82">
                  <c:v>0.81148138486188959</c:v>
                </c:pt>
                <c:pt idx="83">
                  <c:v>0.86198307701697008</c:v>
                </c:pt>
              </c:numCache>
            </c:numRef>
          </c:val>
          <c:smooth val="0"/>
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<c:ext xmlns:c16="http://schemas.microsoft.com/office/drawing/2014/chart" uri="{C3380CC4-5D6E-409C-BE32-E72D297353CC}">
              <c16:uniqueId val="{00000005-959A-48CE-8D78-6DFA3DF7F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6405376"/>
        <c:axId val="946406912"/>
      </c:lineChart>
      <c:dateAx>
        <c:axId val="946405376"/>
        <c:scaling>
          <c:orientation val="minMax"/>
          <c:min val="43101"/>
        </c:scaling>
        <c:delete val="0"/>
        <c:axPos val="b"/>
        <c:numFmt formatCode="yyyy" sourceLinked="0"/>
        <c:majorTickMark val="out"/>
        <c:minorTickMark val="none"/>
        <c:tickLblPos val="low"/>
        <c:spPr>
          <a:ln w="3175">
            <a:solidFill>
              <a:schemeClr val="tx1"/>
            </a:solidFill>
          </a:ln>
        </c:spPr>
        <c:crossAx val="946406912"/>
        <c:crosses val="autoZero"/>
        <c:auto val="0"/>
        <c:lblOffset val="100"/>
        <c:baseTimeUnit val="months"/>
        <c:majorUnit val="12"/>
        <c:majorTimeUnit val="months"/>
      </c:dateAx>
      <c:valAx>
        <c:axId val="946406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crossAx val="946405376"/>
        <c:crosses val="autoZero"/>
        <c:crossBetween val="between"/>
      </c:valAx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2.9185481369495392E-2"/>
          <c:y val="0.88892698287963867"/>
          <c:w val="0.92215120792388916"/>
          <c:h val="8.523650467395782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 smtId="4294967295">
          <a:latin typeface="TT Norms" panose="02000503030000020003" pitchFamily="2" charset="0"/>
          <a:cs typeface="Arial" panose="020B0604020202020204" pitchFamily="34" charset="0"/>
        </a:defRPr>
      </a:pPr>
      <a:endParaRPr lang="is-I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95252562444218E-2"/>
          <c:y val="3.1544503264775516E-2"/>
          <c:w val="0.93804446517832529"/>
          <c:h val="0.78073115154391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Sviðsmyndir!$C$3</c:f>
              <c:strCache>
                <c:ptCount val="1"/>
                <c:pt idx="0">
                  <c:v>Svartsýni</c:v>
                </c:pt>
              </c:strCache>
            </c:strRef>
          </c:tx>
          <c:spPr>
            <a:solidFill>
              <a:srgbClr val="693C5E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[162]Sviðsmyndir!$B$4:$B$6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Sviðsmyndir!$C$4:$C$6</c:f>
              <c:numCache>
                <c:formatCode>General</c:formatCode>
                <c:ptCount val="3"/>
                <c:pt idx="0">
                  <c:v>3.4</c:v>
                </c:pt>
                <c:pt idx="1">
                  <c:v>1.9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F-467C-ADDB-8C00487E7212}"/>
            </c:ext>
          </c:extLst>
        </c:ser>
        <c:ser>
          <c:idx val="1"/>
          <c:order val="1"/>
          <c:tx>
            <c:strRef>
              <c:f>Sviðsmyndir!$D$3</c:f>
              <c:strCache>
                <c:ptCount val="1"/>
                <c:pt idx="0">
                  <c:v>Grunnspá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[162]Sviðsmyndir!$B$4:$B$6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Sviðsmyndir!$D$4:$D$6</c:f>
              <c:numCache>
                <c:formatCode>General</c:formatCode>
                <c:ptCount val="3"/>
                <c:pt idx="0">
                  <c:v>5</c:v>
                </c:pt>
                <c:pt idx="1">
                  <c:v>2.7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F-467C-ADDB-8C00487E7212}"/>
            </c:ext>
          </c:extLst>
        </c:ser>
        <c:ser>
          <c:idx val="2"/>
          <c:order val="2"/>
          <c:tx>
            <c:strRef>
              <c:f>Sviðsmyndir!$E$3</c:f>
              <c:strCache>
                <c:ptCount val="1"/>
                <c:pt idx="0">
                  <c:v>Bjartsýni</c:v>
                </c:pt>
              </c:strCache>
            </c:strRef>
          </c:tx>
          <c:spPr>
            <a:solidFill>
              <a:srgbClr val="FCC0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[162]Sviðsmyndir!$B$4:$B$6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Sviðsmyndir!$E$4:$E$6</c:f>
              <c:numCache>
                <c:formatCode>General</c:formatCode>
                <c:ptCount val="3"/>
                <c:pt idx="0">
                  <c:v>5.9</c:v>
                </c:pt>
                <c:pt idx="1">
                  <c:v>3.3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1F-467C-ADDB-8C00487E721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6345832"/>
        <c:axId val="1026344520"/>
      </c:barChart>
      <c:catAx>
        <c:axId val="102634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026344520"/>
        <c:crosses val="autoZero"/>
        <c:auto val="1"/>
        <c:lblAlgn val="ctr"/>
        <c:lblOffset val="100"/>
        <c:noMultiLvlLbl val="0"/>
      </c:catAx>
      <c:valAx>
        <c:axId val="1026344520"/>
        <c:scaling>
          <c:orientation val="minMax"/>
        </c:scaling>
        <c:delete val="1"/>
        <c:axPos val="l"/>
        <c:numFmt formatCode="#,##0" sourceLinked="0"/>
        <c:majorTickMark val="none"/>
        <c:minorTickMark val="none"/>
        <c:tickLblPos val="nextTo"/>
        <c:crossAx val="102634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2907624777589"/>
          <c:y val="0.89359995254830449"/>
          <c:w val="0.57722104201888025"/>
          <c:h val="0.10012258354711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95252562444218E-2"/>
          <c:y val="5.3361732233989122E-2"/>
          <c:w val="0.93804446517832529"/>
          <c:h val="0.760508441200339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Sviðsmyndir!$C$3</c:f>
              <c:strCache>
                <c:ptCount val="1"/>
                <c:pt idx="0">
                  <c:v>Svartsýni</c:v>
                </c:pt>
              </c:strCache>
            </c:strRef>
          </c:tx>
          <c:spPr>
            <a:solidFill>
              <a:srgbClr val="693C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[162]Sviðsmyndir!$B$18:$B$20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Sviðsmyndir!$C$18:$C$20</c:f>
              <c:numCache>
                <c:formatCode>General</c:formatCode>
                <c:ptCount val="3"/>
                <c:pt idx="0">
                  <c:v>8.9</c:v>
                </c:pt>
                <c:pt idx="1">
                  <c:v>6.3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3-43F1-BEF9-D1FDCB886980}"/>
            </c:ext>
          </c:extLst>
        </c:ser>
        <c:ser>
          <c:idx val="1"/>
          <c:order val="1"/>
          <c:tx>
            <c:strRef>
              <c:f>Sviðsmyndir!$D$3</c:f>
              <c:strCache>
                <c:ptCount val="1"/>
                <c:pt idx="0">
                  <c:v>Grunnspá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[162]Sviðsmyndir!$B$18:$B$20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Sviðsmyndir!$D$18:$D$20</c:f>
              <c:numCache>
                <c:formatCode>General</c:formatCode>
                <c:ptCount val="3"/>
                <c:pt idx="0">
                  <c:v>7.6</c:v>
                </c:pt>
                <c:pt idx="1">
                  <c:v>6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3-43F1-BEF9-D1FDCB886980}"/>
            </c:ext>
          </c:extLst>
        </c:ser>
        <c:ser>
          <c:idx val="2"/>
          <c:order val="2"/>
          <c:tx>
            <c:strRef>
              <c:f>Sviðsmyndir!$E$3</c:f>
              <c:strCache>
                <c:ptCount val="1"/>
                <c:pt idx="0">
                  <c:v>Bjartsýni</c:v>
                </c:pt>
              </c:strCache>
            </c:strRef>
          </c:tx>
          <c:spPr>
            <a:solidFill>
              <a:srgbClr val="FCC03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[162]Sviðsmyndir!$B$18:$B$20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Sviðsmyndir!$E$18:$E$20</c:f>
              <c:numCache>
                <c:formatCode>General</c:formatCode>
                <c:ptCount val="3"/>
                <c:pt idx="0">
                  <c:v>5.4</c:v>
                </c:pt>
                <c:pt idx="1">
                  <c:v>2.8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43-43F1-BEF9-D1FDCB8869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6345832"/>
        <c:axId val="1026344520"/>
      </c:barChart>
      <c:catAx>
        <c:axId val="102634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026344520"/>
        <c:crosses val="autoZero"/>
        <c:auto val="1"/>
        <c:lblAlgn val="ctr"/>
        <c:lblOffset val="100"/>
        <c:noMultiLvlLbl val="0"/>
      </c:catAx>
      <c:valAx>
        <c:axId val="1026344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634583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2907624777589"/>
          <c:y val="0.89359995254830449"/>
          <c:w val="0.57722104201888025"/>
          <c:h val="0.10012258354711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95252562444218E-2"/>
          <c:y val="3.1544503264775516E-2"/>
          <c:w val="0.93804446517832529"/>
          <c:h val="0.78073115154391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Sviðsmyndir!$C$3</c:f>
              <c:strCache>
                <c:ptCount val="1"/>
                <c:pt idx="0">
                  <c:v>Svartsýni</c:v>
                </c:pt>
              </c:strCache>
            </c:strRef>
          </c:tx>
          <c:spPr>
            <a:solidFill>
              <a:srgbClr val="693C5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Sviðsmyndir!$C$25:$C$27</c:f>
              <c:numCache>
                <c:formatCode>General</c:formatCode>
                <c:ptCount val="3"/>
                <c:pt idx="0">
                  <c:v>5.5</c:v>
                </c:pt>
                <c:pt idx="1">
                  <c:v>6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D2-4181-AFF0-5B4C8D002DE4}"/>
            </c:ext>
          </c:extLst>
        </c:ser>
        <c:ser>
          <c:idx val="1"/>
          <c:order val="1"/>
          <c:tx>
            <c:strRef>
              <c:f>Sviðsmyndir!$D$3</c:f>
              <c:strCache>
                <c:ptCount val="1"/>
                <c:pt idx="0">
                  <c:v>Grunnspá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Sviðsmyndir!$D$25:$D$27</c:f>
              <c:numCache>
                <c:formatCode>General</c:formatCode>
                <c:ptCount val="3"/>
                <c:pt idx="0">
                  <c:v>4.4000000000000004</c:v>
                </c:pt>
                <c:pt idx="1">
                  <c:v>3.7</c:v>
                </c:pt>
                <c:pt idx="2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D2-4181-AFF0-5B4C8D002DE4}"/>
            </c:ext>
          </c:extLst>
        </c:ser>
        <c:ser>
          <c:idx val="2"/>
          <c:order val="2"/>
          <c:tx>
            <c:strRef>
              <c:f>Sviðsmyndir!$E$3</c:f>
              <c:strCache>
                <c:ptCount val="1"/>
                <c:pt idx="0">
                  <c:v>Bjartsýni</c:v>
                </c:pt>
              </c:strCache>
            </c:strRef>
          </c:tx>
          <c:spPr>
            <a:solidFill>
              <a:srgbClr val="FCC036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[162]Sviðsmyndir!$B$25:$B$27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Sviðsmyndir!$E$25:$E$27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D2-4181-AFF0-5B4C8D002D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6345832"/>
        <c:axId val="1026344520"/>
      </c:barChart>
      <c:catAx>
        <c:axId val="102634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026344520"/>
        <c:crosses val="autoZero"/>
        <c:auto val="1"/>
        <c:lblAlgn val="ctr"/>
        <c:lblOffset val="100"/>
        <c:noMultiLvlLbl val="0"/>
      </c:catAx>
      <c:valAx>
        <c:axId val="1026344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634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2907624777589"/>
          <c:y val="0.89359995254830449"/>
          <c:w val="0.57722104201888025"/>
          <c:h val="0.10012258354711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5271222936984E-2"/>
          <c:y val="3.1544503264775516E-2"/>
          <c:w val="0.96558700551139964"/>
          <c:h val="0.780731151543910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Sviðsmyndir!$C$3</c:f>
              <c:strCache>
                <c:ptCount val="1"/>
                <c:pt idx="0">
                  <c:v>Svartsýni</c:v>
                </c:pt>
              </c:strCache>
            </c:strRef>
          </c:tx>
          <c:spPr>
            <a:solidFill>
              <a:srgbClr val="693C5E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[162]Sviðsmyndir!$B$11:$B$13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Sviðsmyndir!$C$11:$C$13</c:f>
              <c:numCache>
                <c:formatCode>General</c:formatCode>
                <c:ptCount val="3"/>
                <c:pt idx="0">
                  <c:v>205</c:v>
                </c:pt>
                <c:pt idx="1">
                  <c:v>200</c:v>
                </c:pt>
                <c:pt idx="2">
                  <c:v>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67-4DFF-8310-BD7FED82C1EC}"/>
            </c:ext>
          </c:extLst>
        </c:ser>
        <c:ser>
          <c:idx val="1"/>
          <c:order val="1"/>
          <c:tx>
            <c:strRef>
              <c:f>Sviðsmyndir!$D$3</c:f>
              <c:strCache>
                <c:ptCount val="1"/>
                <c:pt idx="0">
                  <c:v>Grunnspá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[162]Sviðsmyndir!$B$11:$B$13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Sviðsmyndir!$D$11:$D$13</c:f>
              <c:numCache>
                <c:formatCode>General</c:formatCode>
                <c:ptCount val="3"/>
                <c:pt idx="0">
                  <c:v>187.3</c:v>
                </c:pt>
                <c:pt idx="1">
                  <c:v>181.4</c:v>
                </c:pt>
                <c:pt idx="2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67-4DFF-8310-BD7FED82C1EC}"/>
            </c:ext>
          </c:extLst>
        </c:ser>
        <c:ser>
          <c:idx val="2"/>
          <c:order val="2"/>
          <c:tx>
            <c:strRef>
              <c:f>Sviðsmyndir!$E$3</c:f>
              <c:strCache>
                <c:ptCount val="1"/>
                <c:pt idx="0">
                  <c:v>Bjartsýni</c:v>
                </c:pt>
              </c:strCache>
            </c:strRef>
          </c:tx>
          <c:spPr>
            <a:solidFill>
              <a:srgbClr val="FCC03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[162]Sviðsmyndir!$B$11:$B$13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Sviðsmyndir!$E$11:$E$13</c:f>
              <c:numCache>
                <c:formatCode>General</c:formatCode>
                <c:ptCount val="3"/>
                <c:pt idx="0">
                  <c:v>184</c:v>
                </c:pt>
                <c:pt idx="1">
                  <c:v>175</c:v>
                </c:pt>
                <c:pt idx="2">
                  <c:v>170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67-4DFF-8310-BD7FED82C1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26345832"/>
        <c:axId val="1026344520"/>
      </c:barChart>
      <c:catAx>
        <c:axId val="102634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1026344520"/>
        <c:crosses val="autoZero"/>
        <c:auto val="1"/>
        <c:lblAlgn val="ctr"/>
        <c:lblOffset val="100"/>
        <c:noMultiLvlLbl val="0"/>
      </c:catAx>
      <c:valAx>
        <c:axId val="1026344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26345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32907624777589"/>
          <c:y val="0.89359995254830449"/>
          <c:w val="0.57722104201888025"/>
          <c:h val="0.100122583547113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59820223664294E-2"/>
          <c:y val="3.3806167968014576E-2"/>
          <c:w val="0.91162502787002608"/>
          <c:h val="0.894898874305424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'Fjöldi ferðamanna'!$C$7</c:f>
              <c:strCache>
                <c:ptCount val="1"/>
                <c:pt idx="0">
                  <c:v>Fjöldi ferðamanna</c:v>
                </c:pt>
              </c:strCache>
            </c:strRef>
          </c:tx>
          <c:spPr>
            <a:solidFill>
              <a:srgbClr val="693C5E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BF-4301-BC35-54B46F81778D}"/>
              </c:ext>
            </c:extLst>
          </c:dPt>
          <c:dPt>
            <c:idx val="8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BF-4301-BC35-54B46F81778D}"/>
              </c:ext>
            </c:extLst>
          </c:dPt>
          <c:dPt>
            <c:idx val="9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BF-4301-BC35-54B46F81778D}"/>
              </c:ext>
            </c:extLst>
          </c:dPt>
          <c:cat>
            <c:strRef>
              <c:f>'Fjöldi ferðamanna'!$B$8:$B$17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strCache>
            </c:strRef>
          </c:cat>
          <c:val>
            <c:numRef>
              <c:f>'Fjöldi ferðamanna'!$C$8:$C$17</c:f>
              <c:numCache>
                <c:formatCode>#,##0</c:formatCode>
                <c:ptCount val="10"/>
                <c:pt idx="0">
                  <c:v>1261938</c:v>
                </c:pt>
                <c:pt idx="1">
                  <c:v>1767726</c:v>
                </c:pt>
                <c:pt idx="2">
                  <c:v>2195271</c:v>
                </c:pt>
                <c:pt idx="3">
                  <c:v>2315925</c:v>
                </c:pt>
                <c:pt idx="4">
                  <c:v>1986153</c:v>
                </c:pt>
                <c:pt idx="5">
                  <c:v>478510</c:v>
                </c:pt>
                <c:pt idx="6">
                  <c:v>687802</c:v>
                </c:pt>
                <c:pt idx="7">
                  <c:v>1550000</c:v>
                </c:pt>
                <c:pt idx="8">
                  <c:v>1900000</c:v>
                </c:pt>
                <c:pt idx="9">
                  <c:v>2100000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ABF-4301-BC35-54B46F8177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097470376"/>
        <c:axId val="2097470704"/>
      </c:barChart>
      <c:catAx>
        <c:axId val="2097470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2097470704"/>
        <c:crosses val="autoZero"/>
        <c:auto val="1"/>
        <c:lblAlgn val="ctr"/>
        <c:lblOffset val="100"/>
        <c:noMultiLvlLbl val="0"/>
      </c:catAx>
      <c:valAx>
        <c:axId val="2097470704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209747037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406702887921418E-2"/>
          <c:y val="1.751141975308642E-2"/>
          <c:w val="0.95359329711207863"/>
          <c:h val="0.80254520202020208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'Inn-út'!$B$31</c:f>
              <c:strCache>
                <c:ptCount val="1"/>
                <c:pt idx="0">
                  <c:v>Útflutningur vöru</c:v>
                </c:pt>
              </c:strCache>
            </c:strRef>
          </c:tx>
          <c:spPr>
            <a:solidFill>
              <a:srgbClr val="B2B4B2"/>
            </a:solidFill>
            <a:ln w="2540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B87-4D58-BD85-F1F79660E24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B87-4D58-BD85-F1F79660E24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B87-4D58-BD85-F1F79660E246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8B87-4D58-BD85-F1F79660E246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8B87-4D58-BD85-F1F79660E246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8-8B87-4D58-BD85-F1F79660E246}"/>
              </c:ext>
            </c:extLst>
          </c:dPt>
          <c:cat>
            <c:numRef>
              <c:f>'Inn-út'!$F$3:$AB$3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'Inn-út'!$P$31:$AD$31</c:f>
              <c:numCache>
                <c:formatCode>_-* #,##0.0\ _k_r_._-;\-* #,##0.0\ _k_r_._-;_-* "-"?\ _k_r_._-;_-@_-</c:formatCode>
                <c:ptCount val="15"/>
                <c:pt idx="0">
                  <c:v>-2.5974141430505671</c:v>
                </c:pt>
                <c:pt idx="1">
                  <c:v>1.5522312479729072</c:v>
                </c:pt>
                <c:pt idx="2">
                  <c:v>2.0161391097424932</c:v>
                </c:pt>
                <c:pt idx="3">
                  <c:v>2.1403253939864113</c:v>
                </c:pt>
                <c:pt idx="4">
                  <c:v>1.4752725635725441</c:v>
                </c:pt>
                <c:pt idx="5">
                  <c:v>1.6979627537022199</c:v>
                </c:pt>
                <c:pt idx="6">
                  <c:v>1.9257689011245824</c:v>
                </c:pt>
                <c:pt idx="7">
                  <c:v>0.49709573185648837</c:v>
                </c:pt>
                <c:pt idx="8">
                  <c:v>1.69905172759243</c:v>
                </c:pt>
                <c:pt idx="9">
                  <c:v>-0.4503139569671642</c:v>
                </c:pt>
                <c:pt idx="10">
                  <c:v>-4.1597365775748711</c:v>
                </c:pt>
                <c:pt idx="11">
                  <c:v>4.7066694287535586</c:v>
                </c:pt>
                <c:pt idx="12">
                  <c:v>2.6780942042853511</c:v>
                </c:pt>
                <c:pt idx="13">
                  <c:v>1.2318016704363934</c:v>
                </c:pt>
                <c:pt idx="14">
                  <c:v>0.79745092146372576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B87-4D58-BD85-F1F79660E246}"/>
            </c:ext>
          </c:extLst>
        </c:ser>
        <c:ser>
          <c:idx val="3"/>
          <c:order val="2"/>
          <c:tx>
            <c:strRef>
              <c:f>'Inn-út'!$B$32</c:f>
              <c:strCache>
                <c:ptCount val="1"/>
                <c:pt idx="0">
                  <c:v>Útflutningur þjónustu</c:v>
                </c:pt>
              </c:strCache>
            </c:strRef>
          </c:tx>
          <c:spPr>
            <a:solidFill>
              <a:srgbClr val="693C5E"/>
            </a:solidFill>
            <a:ln w="2540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8B87-4D58-BD85-F1F79660E24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B87-4D58-BD85-F1F79660E24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B87-4D58-BD85-F1F79660E246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E-8B87-4D58-BD85-F1F79660E246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0-8B87-4D58-BD85-F1F79660E246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2-8B87-4D58-BD85-F1F79660E246}"/>
              </c:ext>
            </c:extLst>
          </c:dPt>
          <c:cat>
            <c:numRef>
              <c:f>'Inn-út'!$F$3:$AB$3</c:f>
              <c:numCache>
                <c:formatCode>General</c:formatCod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numCache>
            </c:numRef>
          </c:cat>
          <c:val>
            <c:numRef>
              <c:f>'Inn-út'!$P$32:$AD$32</c:f>
              <c:numCache>
                <c:formatCode>_-* #,##0.0\ _k_r_._-;\-* #,##0.0\ _k_r_._-;_-* "-"?\ _k_r_._-;_-@_-</c:formatCode>
                <c:ptCount val="15"/>
                <c:pt idx="0">
                  <c:v>3.5467005940343652</c:v>
                </c:pt>
                <c:pt idx="1">
                  <c:v>1.8431571517209333</c:v>
                </c:pt>
                <c:pt idx="2">
                  <c:v>1.5851372024484933</c:v>
                </c:pt>
                <c:pt idx="3">
                  <c:v>4.66194773090763</c:v>
                </c:pt>
                <c:pt idx="4">
                  <c:v>2.4119232564894602</c:v>
                </c:pt>
                <c:pt idx="5">
                  <c:v>7.2521718881675623</c:v>
                </c:pt>
                <c:pt idx="6">
                  <c:v>9.0242107150427344</c:v>
                </c:pt>
                <c:pt idx="7">
                  <c:v>4.5848827642389418</c:v>
                </c:pt>
                <c:pt idx="8">
                  <c:v>-2.1715569057136536E-2</c:v>
                </c:pt>
                <c:pt idx="9">
                  <c:v>-4.212823764793983</c:v>
                </c:pt>
                <c:pt idx="10">
                  <c:v>-26.070051652765564</c:v>
                </c:pt>
                <c:pt idx="11">
                  <c:v>7.6390037385312128</c:v>
                </c:pt>
                <c:pt idx="12">
                  <c:v>17.281077954700066</c:v>
                </c:pt>
                <c:pt idx="13">
                  <c:v>7.4438552123486268</c:v>
                </c:pt>
                <c:pt idx="14">
                  <c:v>2.9563958210624199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87-4D58-BD85-F1F79660E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33837184"/>
        <c:axId val="133838720"/>
      </c:barChart>
      <c:lineChart>
        <c:grouping val="standard"/>
        <c:varyColors val="0"/>
        <c:ser>
          <c:idx val="1"/>
          <c:order val="0"/>
          <c:tx>
            <c:strRef>
              <c:f>'Inn-út'!$B$30</c:f>
              <c:strCache>
                <c:ptCount val="1"/>
                <c:pt idx="0">
                  <c:v>Útflutningur vöru og þjónustu</c:v>
                </c:pt>
              </c:strCache>
            </c:strRef>
          </c:tx>
          <c:spPr>
            <a:ln w="19050">
              <a:solidFill>
                <a:srgbClr val="F59020"/>
              </a:solidFill>
              <a:prstDash val="solid"/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4.8433048433048541E-2"/>
                  <c:y val="3.234838857903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B87-4D58-BD85-F1F79660E24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'Inn-út'!$P$3:$AD$3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'Inn-út'!$P$30:$AD$30</c:f>
              <c:numCache>
                <c:formatCode>_-* #,##0.0\ _k_r_._-;\-* #,##0.0\ _k_r_._-;_-* "-"?\ _k_r_._-;_-@_-</c:formatCode>
                <c:ptCount val="15"/>
                <c:pt idx="0">
                  <c:v>0.95424836601307739</c:v>
                </c:pt>
                <c:pt idx="1">
                  <c:v>3.3924640683671958</c:v>
                </c:pt>
                <c:pt idx="2">
                  <c:v>3.5942391984971955</c:v>
                </c:pt>
                <c:pt idx="3">
                  <c:v>6.8060928433268719</c:v>
                </c:pt>
                <c:pt idx="4">
                  <c:v>3.8936049801924222</c:v>
                </c:pt>
                <c:pt idx="5">
                  <c:v>8.9443294476522439</c:v>
                </c:pt>
                <c:pt idx="6">
                  <c:v>10.949999999999992</c:v>
                </c:pt>
                <c:pt idx="7">
                  <c:v>5.0833708877872974</c:v>
                </c:pt>
                <c:pt idx="8">
                  <c:v>1.6811047259627676</c:v>
                </c:pt>
                <c:pt idx="9">
                  <c:v>-4.673133698861232</c:v>
                </c:pt>
                <c:pt idx="10">
                  <c:v>-30.227413503229815</c:v>
                </c:pt>
                <c:pt idx="11" formatCode="_-* #,##0.0\ _k_r_._-;\-* #,##0.0\ _k_r_._-;_-* &quot;-&quot;\ _k_r_._-;_-@_-">
                  <c:v>12.352568167406485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8B87-4D58-BD85-F1F79660E246}"/>
            </c:ext>
          </c:extLst>
        </c:ser>
        <c:ser>
          <c:idx val="0"/>
          <c:order val="3"/>
          <c:spPr>
            <a:ln w="19050">
              <a:solidFill>
                <a:srgbClr val="F59020"/>
              </a:solidFill>
              <a:prstDash val="dash"/>
            </a:ln>
          </c:spPr>
          <c:marker>
            <c:symbol val="none"/>
          </c:marker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B87-4D58-BD85-F1F79660E24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B87-4D58-BD85-F1F79660E246}"/>
                </c:ext>
              </c:extLst>
            </c:dLbl>
            <c:dLbl>
              <c:idx val="9"/>
              <c:layout>
                <c:manualLayout>
                  <c:x val="-4.4154697380307181E-2"/>
                  <c:y val="3.0154545454545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B87-4D58-BD85-F1F79660E24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8B87-4D58-BD85-F1F79660E24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'Inn-út'!$P$3:$AD$3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'Inn-út'!$P$33:$AD$33</c:f>
              <c:numCache>
                <c:formatCode>General</c:formatCode>
                <c:ptCount val="15"/>
                <c:pt idx="10" formatCode="_-* #,##0.0\ _k_r_._-;\-* #,##0.0\ _k_r_._-;_-* &quot;-&quot;\ _k_r_._-;_-@_-">
                  <c:v>-30.227413503229815</c:v>
                </c:pt>
                <c:pt idx="11" formatCode="_-* #,##0.0\ _k_r_._-;\-* #,##0.0\ _k_r_._-;_-* &quot;-&quot;\ _k_r_._-;_-@_-">
                  <c:v>12.352568167406485</c:v>
                </c:pt>
                <c:pt idx="12" formatCode="_-* #,##0.0\ _k_r_._-;\-* #,##0.0\ _k_r_._-;_-* &quot;-&quot;\ _k_r_._-;_-@_-">
                  <c:v>19.959172158985417</c:v>
                </c:pt>
                <c:pt idx="13" formatCode="_-* #,##0.0\ _k_r_._-;\-* #,##0.0\ _k_r_._-;_-* &quot;-&quot;\ _k_r_._-;_-@_-">
                  <c:v>8.6756568827850202</c:v>
                </c:pt>
                <c:pt idx="14" formatCode="_-* #,##0.0\ _k_r_._-;\-* #,##0.0\ _k_r_._-;_-* &quot;-&quot;\ _k_r_._-;_-@_-">
                  <c:v>3.7538467425261457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8B87-4D58-BD85-F1F79660E2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837184"/>
        <c:axId val="133838720"/>
      </c:lineChart>
      <c:catAx>
        <c:axId val="13383718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crossAx val="133838720"/>
        <c:crosses val="autoZero"/>
        <c:auto val="1"/>
        <c:lblAlgn val="ctr"/>
        <c:lblOffset val="100"/>
        <c:noMultiLvlLbl val="0"/>
      </c:catAx>
      <c:valAx>
        <c:axId val="13383872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crossAx val="133837184"/>
        <c:crosses val="autoZero"/>
        <c:crossBetween val="between"/>
        <c:majorUnit val="5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1.3922538392050588E-2"/>
          <c:y val="0.87376262626262635"/>
          <c:w val="0.97571070460704612"/>
          <c:h val="8.1969512998813748E-2"/>
        </c:manualLayout>
      </c:layout>
      <c:overlay val="0"/>
      <c:spPr>
        <a:noFill/>
        <a:ln w="25400">
          <a:noFill/>
        </a:ln>
        <a:effectLst/>
      </c:sp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900" b="0" i="0">
          <a:solidFill>
            <a:srgbClr val="000000"/>
          </a:solidFill>
          <a:latin typeface="TT Norms" panose="02000503030000020003"/>
          <a:cs typeface="Arial" pitchFamily="34" charset="0"/>
        </a:defRPr>
      </a:pPr>
      <a:endParaRPr lang="is-I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16389922198624E-2"/>
          <c:y val="2.1492901234567902E-2"/>
          <c:w val="0.95451118908199062"/>
          <c:h val="0.79791262626262627"/>
        </c:manualLayout>
      </c:layout>
      <c:barChart>
        <c:barDir val="col"/>
        <c:grouping val="stacked"/>
        <c:varyColors val="0"/>
        <c:ser>
          <c:idx val="2"/>
          <c:order val="1"/>
          <c:tx>
            <c:strRef>
              <c:f>'Inn-út'!$B$14</c:f>
              <c:strCache>
                <c:ptCount val="1"/>
                <c:pt idx="0">
                  <c:v>Innflutningur vöru</c:v>
                </c:pt>
              </c:strCache>
            </c:strRef>
          </c:tx>
          <c:spPr>
            <a:solidFill>
              <a:srgbClr val="B2B4B2"/>
            </a:solidFill>
            <a:ln w="2540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362-42A9-BD24-B1B40440488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362-42A9-BD24-B1B40440488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362-42A9-BD24-B1B404404881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4-C362-42A9-BD24-B1B404404881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6-C362-42A9-BD24-B1B404404881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8-C362-42A9-BD24-B1B404404881}"/>
              </c:ext>
            </c:extLst>
          </c:dPt>
          <c:cat>
            <c:numRef>
              <c:f>'Inn-út'!$P$3:$AD$3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'Inn-út'!$P$14:$AD$14</c:f>
              <c:numCache>
                <c:formatCode>_-* #,##0.0\ _k_r_._-;\-* #,##0.0\ _k_r_._-;_-* "-"?\ _k_r_._-;_-@_-</c:formatCode>
                <c:ptCount val="15"/>
                <c:pt idx="0">
                  <c:v>-0.25896069200772392</c:v>
                </c:pt>
                <c:pt idx="1">
                  <c:v>4.2281241265971641</c:v>
                </c:pt>
                <c:pt idx="2">
                  <c:v>1.4483073794995585</c:v>
                </c:pt>
                <c:pt idx="3">
                  <c:v>-0.15385296398705078</c:v>
                </c:pt>
                <c:pt idx="4">
                  <c:v>6.0662088005025092</c:v>
                </c:pt>
                <c:pt idx="5">
                  <c:v>11.545391775844474</c:v>
                </c:pt>
                <c:pt idx="6">
                  <c:v>8.9277599498344085</c:v>
                </c:pt>
                <c:pt idx="7">
                  <c:v>7.0672639285476713</c:v>
                </c:pt>
                <c:pt idx="8">
                  <c:v>-1.6438652136138066</c:v>
                </c:pt>
                <c:pt idx="9">
                  <c:v>-3.9358702481025558</c:v>
                </c:pt>
                <c:pt idx="10">
                  <c:v>-8.3773302016074069</c:v>
                </c:pt>
                <c:pt idx="11">
                  <c:v>14.711484795821043</c:v>
                </c:pt>
                <c:pt idx="12">
                  <c:v>7.2995069199498399</c:v>
                </c:pt>
                <c:pt idx="13">
                  <c:v>2.1393272552157296</c:v>
                </c:pt>
                <c:pt idx="14">
                  <c:v>2.5940599551042043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362-42A9-BD24-B1B404404881}"/>
            </c:ext>
          </c:extLst>
        </c:ser>
        <c:ser>
          <c:idx val="3"/>
          <c:order val="2"/>
          <c:tx>
            <c:strRef>
              <c:f>'Inn-út'!$B$15</c:f>
              <c:strCache>
                <c:ptCount val="1"/>
                <c:pt idx="0">
                  <c:v>Innflutningur þjónustu</c:v>
                </c:pt>
              </c:strCache>
            </c:strRef>
          </c:tx>
          <c:spPr>
            <a:solidFill>
              <a:srgbClr val="693C5E"/>
            </a:solidFill>
            <a:ln w="25400">
              <a:noFill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C362-42A9-BD24-B1B404404881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C362-42A9-BD24-B1B40440488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C362-42A9-BD24-B1B404404881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E-C362-42A9-BD24-B1B404404881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0-C362-42A9-BD24-B1B404404881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12-C362-42A9-BD24-B1B404404881}"/>
              </c:ext>
            </c:extLst>
          </c:dPt>
          <c:cat>
            <c:numRef>
              <c:f>'Inn-út'!$P$3:$AD$3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'Inn-út'!$P$15:$AD$15</c:f>
              <c:numCache>
                <c:formatCode>_-* #,##0.0\ _k_r_._-;\-* #,##0.0\ _k_r_._-;_-* "-"?\ _k_r_._-;_-@_-</c:formatCode>
                <c:ptCount val="15"/>
                <c:pt idx="0">
                  <c:v>2.5751195456957312</c:v>
                </c:pt>
                <c:pt idx="1">
                  <c:v>2.5498031269816099</c:v>
                </c:pt>
                <c:pt idx="2">
                  <c:v>3.1494868146479784</c:v>
                </c:pt>
                <c:pt idx="3">
                  <c:v>0.26930598347653434</c:v>
                </c:pt>
                <c:pt idx="4">
                  <c:v>3.9541199979646802</c:v>
                </c:pt>
                <c:pt idx="5">
                  <c:v>1.9913497338267281</c:v>
                </c:pt>
                <c:pt idx="6">
                  <c:v>5.6733801414826317</c:v>
                </c:pt>
                <c:pt idx="7">
                  <c:v>4.7630216398906242</c:v>
                </c:pt>
                <c:pt idx="8">
                  <c:v>2.5307847304444726</c:v>
                </c:pt>
                <c:pt idx="9">
                  <c:v>-4.5829876359126054</c:v>
                </c:pt>
                <c:pt idx="10">
                  <c:v>-13.178127097620592</c:v>
                </c:pt>
                <c:pt idx="11">
                  <c:v>5.5921614004612117</c:v>
                </c:pt>
                <c:pt idx="12">
                  <c:v>9.1614902434448755</c:v>
                </c:pt>
                <c:pt idx="13">
                  <c:v>4.0501256920108419</c:v>
                </c:pt>
                <c:pt idx="14">
                  <c:v>2.2615892655933143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362-42A9-BD24-B1B404404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3715072"/>
        <c:axId val="133716608"/>
      </c:barChart>
      <c:lineChart>
        <c:grouping val="standard"/>
        <c:varyColors val="0"/>
        <c:ser>
          <c:idx val="1"/>
          <c:order val="0"/>
          <c:tx>
            <c:strRef>
              <c:f>'Inn-út'!$B$13</c:f>
              <c:strCache>
                <c:ptCount val="1"/>
                <c:pt idx="0">
                  <c:v> Innflutningur vöru og þjónustu</c:v>
                </c:pt>
              </c:strCache>
            </c:strRef>
          </c:tx>
          <c:spPr>
            <a:ln w="19050">
              <a:solidFill>
                <a:srgbClr val="F59020"/>
              </a:solidFill>
              <a:prstDash val="solid"/>
            </a:ln>
          </c:spPr>
          <c:marker>
            <c:symbol val="none"/>
          </c:marker>
          <c:cat>
            <c:numRef>
              <c:f>'Inn-út'!$P$3:$AD$3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'Inn-út'!$P$13:$AC$13</c:f>
              <c:numCache>
                <c:formatCode>_-* #,##0.0\ _k_r_._-;\-* #,##0.0\ _k_r_._-;_-* "-"?\ _k_r_._-;_-@_-</c:formatCode>
                <c:ptCount val="14"/>
                <c:pt idx="0">
                  <c:v>2.3149471277507772</c:v>
                </c:pt>
                <c:pt idx="1">
                  <c:v>6.7737430167597923</c:v>
                </c:pt>
                <c:pt idx="2">
                  <c:v>4.6043165467625879</c:v>
                </c:pt>
                <c:pt idx="3">
                  <c:v>0.1000375140677745</c:v>
                </c:pt>
                <c:pt idx="4">
                  <c:v>10.018738288569629</c:v>
                </c:pt>
                <c:pt idx="5">
                  <c:v>13.546042920404222</c:v>
                </c:pt>
                <c:pt idx="6">
                  <c:v>14.599999999999991</c:v>
                </c:pt>
                <c:pt idx="7">
                  <c:v>11.832460732984295</c:v>
                </c:pt>
                <c:pt idx="8">
                  <c:v>0.88951310861424826</c:v>
                </c:pt>
                <c:pt idx="9">
                  <c:v>-8.5228151585460274</c:v>
                </c:pt>
                <c:pt idx="10">
                  <c:v>-21.550557997970909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C362-42A9-BD24-B1B404404881}"/>
            </c:ext>
          </c:extLst>
        </c:ser>
        <c:ser>
          <c:idx val="0"/>
          <c:order val="3"/>
          <c:spPr>
            <a:ln w="19050">
              <a:solidFill>
                <a:srgbClr val="F59020"/>
              </a:solidFill>
              <a:prstDash val="dash"/>
            </a:ln>
          </c:spPr>
          <c:marker>
            <c:symbol val="none"/>
          </c:marker>
          <c:dPt>
            <c:idx val="11"/>
            <c:bubble3D val="0"/>
            <c:spPr>
              <a:ln w="19050">
                <a:solidFill>
                  <a:srgbClr val="F5902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62D1-4C61-B427-0468B0E0AA0E}"/>
              </c:ext>
            </c:extLst>
          </c:dPt>
          <c:dLbls>
            <c:dLbl>
              <c:idx val="8"/>
              <c:layout>
                <c:manualLayout>
                  <c:x val="-4.6391824751580955E-2"/>
                  <c:y val="-1.474444444444444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solidFill>
                        <a:schemeClr val="bg1"/>
                      </a:solidFill>
                    </a:defRPr>
                  </a:pPr>
                  <a:endParaRPr lang="is-I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362-42A9-BD24-B1B404404881}"/>
                </c:ext>
              </c:extLst>
            </c:dLbl>
            <c:dLbl>
              <c:idx val="9"/>
              <c:layout>
                <c:manualLayout>
                  <c:x val="-4.7022809394760723E-2"/>
                  <c:y val="1.7326262626262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362-42A9-BD24-B1B404404881}"/>
                </c:ext>
              </c:extLst>
            </c:dLbl>
            <c:dLbl>
              <c:idx val="10"/>
              <c:layout>
                <c:manualLayout>
                  <c:x val="-4.8148477962363802E-2"/>
                  <c:y val="2.1309708215786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362-42A9-BD24-B1B40440488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'Inn-út'!$P$3:$AD$3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'Inn-út'!$P$16:$AD$16</c:f>
              <c:numCache>
                <c:formatCode>General</c:formatCode>
                <c:ptCount val="15"/>
                <c:pt idx="9" formatCode="_-* #,##0.0\ _k_r_._-;\-* #,##0.0\ _k_r_._-;_-* &quot;-&quot;?\ _k_r_._-;_-@_-">
                  <c:v>-8.5228151585460274</c:v>
                </c:pt>
                <c:pt idx="10" formatCode="_-* #,##0.0\ _k_r_._-;\-* #,##0.0\ _k_r_._-;_-* &quot;-&quot;?\ _k_r_._-;_-@_-">
                  <c:v>-21.550557997970909</c:v>
                </c:pt>
                <c:pt idx="11" formatCode="_-* #,##0.0\ _k_r_._-;\-* #,##0.0\ _k_r_._-;_-* &quot;-&quot;?\ _k_r_._-;_-@_-">
                  <c:v>20.293135036103017</c:v>
                </c:pt>
                <c:pt idx="12" formatCode="_-* #,##0.0\ _k_r_._-;\-* #,##0.0\ _k_r_._-;_-* &quot;-&quot;?\ _k_r_._-;_-@_-">
                  <c:v>16.460997163394708</c:v>
                </c:pt>
                <c:pt idx="13" formatCode="_-* #,##0.0\ _k_r_._-;\-* #,##0.0\ _k_r_._-;_-* &quot;-&quot;?\ _k_r_._-;_-@_-">
                  <c:v>6.1894529472265702</c:v>
                </c:pt>
                <c:pt idx="14" formatCode="_-* #,##0.0\ _k_r_._-;\-* #,##0.0\ _k_r_._-;_-* &quot;-&quot;?\ _k_r_._-;_-@_-">
                  <c:v>4.8556492206975221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C362-42A9-BD24-B1B404404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715072"/>
        <c:axId val="133716608"/>
      </c:lineChart>
      <c:catAx>
        <c:axId val="13371507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900"/>
            </a:pPr>
            <a:endParaRPr lang="is-IS"/>
          </a:p>
        </c:txPr>
        <c:crossAx val="133716608"/>
        <c:crosses val="autoZero"/>
        <c:auto val="1"/>
        <c:lblAlgn val="ctr"/>
        <c:lblOffset val="100"/>
        <c:noMultiLvlLbl val="0"/>
      </c:catAx>
      <c:valAx>
        <c:axId val="133716608"/>
        <c:scaling>
          <c:orientation val="minMax"/>
          <c:max val="25"/>
          <c:min val="-3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 sz="900"/>
            </a:pPr>
            <a:endParaRPr lang="is-IS"/>
          </a:p>
        </c:txPr>
        <c:crossAx val="133715072"/>
        <c:crosses val="autoZero"/>
        <c:crossBetween val="between"/>
        <c:majorUnit val="5"/>
      </c:valAx>
      <c:spPr>
        <a:noFill/>
        <a:extLst>
          <a:ext uri="{909E8E84-426E-40DD-AFC4-6F175D3DCCD1}">
            <a14:hiddenFill xmlns:a14="http://schemas.microsoft.com/office/drawing/2010/main">
              <a:solidFill>
                <a:sysClr val="window" lastClr="FFFFFF"/>
              </a:solidFill>
            </a14:hiddenFill>
          </a:ext>
        </a:extLst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2.5131843232707018E-2"/>
          <c:y val="0.88035760326320833"/>
          <c:w val="0.96330245172894113"/>
          <c:h val="7.5224747474747486E-2"/>
        </c:manualLayout>
      </c:layout>
      <c:overlay val="0"/>
      <c:spPr>
        <a:noFill/>
        <a:ln w="25400">
          <a:noFill/>
        </a:ln>
        <a:effectLst/>
      </c:spPr>
      <c:txPr>
        <a:bodyPr/>
        <a:lstStyle/>
        <a:p>
          <a:pPr>
            <a:defRPr sz="900"/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 w="9525">
      <a:noFill/>
    </a:ln>
  </c:spPr>
  <c:txPr>
    <a:bodyPr/>
    <a:lstStyle/>
    <a:p>
      <a:pPr>
        <a:defRPr sz="800" b="0" i="0">
          <a:solidFill>
            <a:srgbClr val="000000"/>
          </a:solidFill>
          <a:latin typeface="TT Norms" panose="02000503030000020003" pitchFamily="2" charset="0"/>
          <a:cs typeface="Arial" pitchFamily="34" charset="0"/>
        </a:defRPr>
      </a:pPr>
      <a:endParaRPr lang="is-I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28879636238698E-2"/>
          <c:y val="2.3864653368537388E-2"/>
          <c:w val="0.9620389494265793"/>
          <c:h val="0.81039920928894393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CA!$L$3</c:f>
              <c:strCache>
                <c:ptCount val="1"/>
                <c:pt idx="0">
                  <c:v>Hagvöxtur (%)</c:v>
                </c:pt>
              </c:strCache>
            </c:strRef>
          </c:tx>
          <c:spPr>
            <a:solidFill>
              <a:srgbClr val="B2B4B2"/>
            </a:solidFill>
            <a:ln>
              <a:noFill/>
            </a:ln>
            <a:effectLst/>
          </c:spPr>
          <c:invertIfNegative val="0"/>
          <c:dPt>
            <c:idx val="10"/>
            <c:invertIfNegative val="0"/>
            <c:bubble3D val="0"/>
            <c:spPr>
              <a:solidFill>
                <a:srgbClr val="B2B4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4C-48B1-A26B-6F6A1F82BF32}"/>
              </c:ext>
            </c:extLst>
          </c:dPt>
          <c:dPt>
            <c:idx val="11"/>
            <c:invertIfNegative val="0"/>
            <c:bubble3D val="0"/>
            <c:spPr>
              <a:solidFill>
                <a:srgbClr val="B2B4B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4C-48B1-A26B-6F6A1F82BF32}"/>
              </c:ext>
            </c:extLst>
          </c:dPt>
          <c:dPt>
            <c:idx val="12"/>
            <c:invertIfNegative val="0"/>
            <c:bubble3D val="0"/>
            <c:spPr>
              <a:pattFill prst="lt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4C-48B1-A26B-6F6A1F82BF32}"/>
              </c:ext>
            </c:extLst>
          </c:dPt>
          <c:dPt>
            <c:idx val="13"/>
            <c:invertIfNegative val="0"/>
            <c:bubble3D val="0"/>
            <c:spPr>
              <a:pattFill prst="ltUpDiag">
                <a:fgClr>
                  <a:srgbClr val="B2B4B2"/>
                </a:fgClr>
                <a:bgClr>
                  <a:prstClr val="white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4C-48B1-A26B-6F6A1F82BF32}"/>
              </c:ext>
            </c:extLst>
          </c:dPt>
          <c:dPt>
            <c:idx val="14"/>
            <c:invertIfNegative val="0"/>
            <c:bubble3D val="0"/>
            <c:spPr>
              <a:pattFill prst="lt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B4C-48B1-A26B-6F6A1F82BF32}"/>
              </c:ext>
            </c:extLst>
          </c:dPt>
          <c:val>
            <c:numRef>
              <c:f>CA!$BZ$3:$CN$3</c:f>
              <c:numCache>
                <c:formatCode>General</c:formatCode>
                <c:ptCount val="15"/>
                <c:pt idx="0">
                  <c:v>-2.8317601332592979</c:v>
                </c:pt>
                <c:pt idx="1">
                  <c:v>1.8514285714285705</c:v>
                </c:pt>
                <c:pt idx="2">
                  <c:v>1.0547576301615846</c:v>
                </c:pt>
                <c:pt idx="3">
                  <c:v>4.5525205418609715</c:v>
                </c:pt>
                <c:pt idx="4">
                  <c:v>1.688615123194559</c:v>
                </c:pt>
                <c:pt idx="5">
                  <c:v>4.4386422976501416</c:v>
                </c:pt>
                <c:pt idx="6">
                  <c:v>6.2999999999999945</c:v>
                </c:pt>
                <c:pt idx="7">
                  <c:v>4.1956726246472398</c:v>
                </c:pt>
                <c:pt idx="8">
                  <c:v>4.8934633441675812</c:v>
                </c:pt>
                <c:pt idx="9">
                  <c:v>2.4186606989154757</c:v>
                </c:pt>
                <c:pt idx="10">
                  <c:v>-7.0678208252794361</c:v>
                </c:pt>
                <c:pt idx="11">
                  <c:v>4.3497920057876671</c:v>
                </c:pt>
                <c:pt idx="12">
                  <c:v>5.0025571348895292</c:v>
                </c:pt>
                <c:pt idx="13">
                  <c:v>2.6799529729217175</c:v>
                </c:pt>
                <c:pt idx="14">
                  <c:v>2.6406694639437234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B4C-48B1-A26B-6F6A1F82B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432715440"/>
        <c:axId val="1432715768"/>
      </c:barChart>
      <c:lineChart>
        <c:grouping val="standard"/>
        <c:varyColors val="0"/>
        <c:ser>
          <c:idx val="1"/>
          <c:order val="0"/>
          <c:tx>
            <c:strRef>
              <c:f>CA!$L$2</c:f>
              <c:strCache>
                <c:ptCount val="1"/>
                <c:pt idx="0">
                  <c:v>Viðskiptajöfnuður* (% af VLF)</c:v>
                </c:pt>
              </c:strCache>
            </c:strRef>
          </c:tx>
          <c:spPr>
            <a:ln w="19050" cap="rnd">
              <a:solidFill>
                <a:srgbClr val="F59020"/>
              </a:solidFill>
              <a:round/>
            </a:ln>
            <a:effectLst/>
          </c:spPr>
          <c:marker>
            <c:symbol val="none"/>
          </c:marker>
          <c:cat>
            <c:numRef>
              <c:f>CA!$BZ$1:$CN$1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CA!$BZ$2:$CN$2</c:f>
              <c:numCache>
                <c:formatCode>General</c:formatCode>
                <c:ptCount val="15"/>
                <c:pt idx="0">
                  <c:v>-0.1</c:v>
                </c:pt>
                <c:pt idx="1">
                  <c:v>-0.1</c:v>
                </c:pt>
                <c:pt idx="2">
                  <c:v>1.4</c:v>
                </c:pt>
                <c:pt idx="3">
                  <c:v>7.7</c:v>
                </c:pt>
                <c:pt idx="4">
                  <c:v>5.067178243447918</c:v>
                </c:pt>
                <c:pt idx="5">
                  <c:v>5.6542351552330574</c:v>
                </c:pt>
                <c:pt idx="6">
                  <c:v>8.0837402047327789</c:v>
                </c:pt>
                <c:pt idx="7">
                  <c:v>4.2207316616192756</c:v>
                </c:pt>
                <c:pt idx="8">
                  <c:v>3.5212223273016194</c:v>
                </c:pt>
                <c:pt idx="9">
                  <c:v>5.808893553787013</c:v>
                </c:pt>
                <c:pt idx="10">
                  <c:v>0.82155640529888341</c:v>
                </c:pt>
                <c:pt idx="11">
                  <c:v>-2.7895753821294829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B4C-48B1-A26B-6F6A1F82BF32}"/>
            </c:ext>
          </c:extLst>
        </c:ser>
        <c:ser>
          <c:idx val="3"/>
          <c:order val="2"/>
          <c:spPr>
            <a:ln w="19050" cap="rnd">
              <a:solidFill>
                <a:srgbClr val="F59020"/>
              </a:solidFill>
              <a:prstDash val="dash"/>
              <a:round/>
            </a:ln>
            <a:effectLst/>
          </c:spPr>
          <c:marker>
            <c:symbol val="none"/>
          </c:marker>
          <c:dPt>
            <c:idx val="12"/>
            <c:marker>
              <c:symbol val="none"/>
            </c:marker>
            <c:bubble3D val="0"/>
            <c:spPr>
              <a:ln w="19050" cap="rnd">
                <a:solidFill>
                  <a:srgbClr val="F59020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0B4C-48B1-A26B-6F6A1F82BF32}"/>
              </c:ext>
            </c:extLst>
          </c:dPt>
          <c:dLbls>
            <c:dLbl>
              <c:idx val="10"/>
              <c:layout>
                <c:manualLayout>
                  <c:x val="-1.5548874721147118E-2"/>
                  <c:y val="-2.69657100209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B4C-48B1-A26B-6F6A1F82BF32}"/>
                </c:ext>
              </c:extLst>
            </c:dLbl>
            <c:dLbl>
              <c:idx val="11"/>
              <c:layout>
                <c:manualLayout>
                  <c:x val="-2.4030072321993723E-2"/>
                  <c:y val="3.1041657754599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B4C-48B1-A26B-6F6A1F82BF32}"/>
                </c:ext>
              </c:extLst>
            </c:dLbl>
            <c:dLbl>
              <c:idx val="12"/>
              <c:layout>
                <c:manualLayout>
                  <c:x val="-1.9374068554396422E-2"/>
                  <c:y val="-6.1438965238480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B4C-48B1-A26B-6F6A1F82BF32}"/>
                </c:ext>
              </c:extLst>
            </c:dLbl>
            <c:dLbl>
              <c:idx val="13"/>
              <c:layout>
                <c:manualLayout>
                  <c:x val="-1.6393442622950928E-2"/>
                  <c:y val="-3.88035569927243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B4C-48B1-A26B-6F6A1F82BF32}"/>
                </c:ext>
              </c:extLst>
            </c:dLbl>
            <c:dLbl>
              <c:idx val="14"/>
              <c:layout>
                <c:manualLayout>
                  <c:x val="-1.6393442622950821E-2"/>
                  <c:y val="-2.5869037995149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B4C-48B1-A26B-6F6A1F82BF3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T Norms" panose="02000503030000020003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CA!$BZ$1:$CN$1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CA!$BZ$4:$CN$4</c:f>
              <c:numCache>
                <c:formatCode>General</c:formatCode>
                <c:ptCount val="15"/>
                <c:pt idx="11">
                  <c:v>-2.7895753821294829</c:v>
                </c:pt>
                <c:pt idx="12">
                  <c:v>5.8667688108948103E-2</c:v>
                </c:pt>
                <c:pt idx="13">
                  <c:v>2.0691856179766077</c:v>
                </c:pt>
                <c:pt idx="14">
                  <c:v>1.6827349174015047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B4C-48B1-A26B-6F6A1F82BF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2715440"/>
        <c:axId val="1432715768"/>
      </c:lineChart>
      <c:catAx>
        <c:axId val="1432715440"/>
        <c:scaling>
          <c:orientation val="minMax"/>
        </c:scaling>
        <c:delete val="0"/>
        <c:axPos val="b"/>
        <c:majorTickMark val="out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/>
                <a:ea typeface="+mn-ea"/>
                <a:cs typeface="+mn-cs"/>
              </a:defRPr>
            </a:pPr>
            <a:endParaRPr lang="is-IS"/>
          </a:p>
        </c:txPr>
        <c:crossAx val="1432715768"/>
        <c:crosses val="autoZero"/>
        <c:auto val="1"/>
        <c:lblAlgn val="ctr"/>
        <c:lblOffset val="100"/>
        <c:noMultiLvlLbl val="0"/>
      </c:catAx>
      <c:valAx>
        <c:axId val="1432715768"/>
        <c:scaling>
          <c:orientation val="minMax"/>
          <c:max val="10"/>
          <c:min val="-1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/>
                <a:ea typeface="+mn-ea"/>
                <a:cs typeface="+mn-cs"/>
              </a:defRPr>
            </a:pPr>
            <a:endParaRPr lang="is-IS"/>
          </a:p>
        </c:txPr>
        <c:crossAx val="143271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19353035977390606"/>
          <c:y val="0.92601443229727953"/>
          <c:w val="0.64345541775668003"/>
          <c:h val="5.37612918910712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T Norms" panose="02000503030000020003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T Norms" panose="02000503030000020003"/>
        </a:defRPr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64891527347331E-2"/>
          <c:y val="3.9472492548864625E-2"/>
          <c:w val="0.92748424458246914"/>
          <c:h val="0.78448105517956823"/>
        </c:manualLayout>
      </c:layout>
      <c:lineChart>
        <c:grouping val="standard"/>
        <c:varyColors val="0"/>
        <c:ser>
          <c:idx val="0"/>
          <c:order val="0"/>
          <c:tx>
            <c:strRef>
              <c:f>Væntingar!$C$11</c:f>
              <c:strCache>
                <c:ptCount val="1"/>
                <c:pt idx="0">
                  <c:v>Stjórnendur fyrirtækja, núverandi staða</c:v>
                </c:pt>
              </c:strCache>
            </c:strRef>
          </c:tx>
          <c:spPr>
            <a:ln w="19050" cap="rnd">
              <a:solidFill>
                <a:srgbClr val="B2B4B2"/>
              </a:solidFill>
              <a:round/>
            </a:ln>
            <a:effectLst/>
          </c:spPr>
          <c:marker>
            <c:symbol val="none"/>
          </c:marker>
          <c:cat>
            <c:numRef>
              <c:f>Væntingar!$A$24:$A$85</c:f>
              <c:numCache>
                <c:formatCode>General</c:formatCode>
                <c:ptCount val="62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  <c:pt idx="40">
                  <c:v>2017</c:v>
                </c:pt>
                <c:pt idx="44">
                  <c:v>2018</c:v>
                </c:pt>
                <c:pt idx="48">
                  <c:v>2019</c:v>
                </c:pt>
                <c:pt idx="52">
                  <c:v>2020</c:v>
                </c:pt>
                <c:pt idx="56">
                  <c:v>2021</c:v>
                </c:pt>
                <c:pt idx="60">
                  <c:v>2022</c:v>
                </c:pt>
              </c:numCache>
            </c:numRef>
          </c:cat>
          <c:val>
            <c:numRef>
              <c:f>Væntingar!$C$24:$C$83</c:f>
              <c:numCache>
                <c:formatCode>0.0</c:formatCode>
                <c:ptCount val="60"/>
                <c:pt idx="0">
                  <c:v>193</c:v>
                </c:pt>
                <c:pt idx="1">
                  <c:v>196.53</c:v>
                </c:pt>
                <c:pt idx="2">
                  <c:v>189.53</c:v>
                </c:pt>
                <c:pt idx="3">
                  <c:v>140.82</c:v>
                </c:pt>
                <c:pt idx="4">
                  <c:v>50</c:v>
                </c:pt>
                <c:pt idx="5">
                  <c:v>3.95</c:v>
                </c:pt>
                <c:pt idx="6">
                  <c:v>9.91</c:v>
                </c:pt>
                <c:pt idx="7">
                  <c:v>0</c:v>
                </c:pt>
                <c:pt idx="8">
                  <c:v>0.71</c:v>
                </c:pt>
                <c:pt idx="9">
                  <c:v>0</c:v>
                </c:pt>
                <c:pt idx="10">
                  <c:v>0.85</c:v>
                </c:pt>
                <c:pt idx="11">
                  <c:v>0</c:v>
                </c:pt>
                <c:pt idx="12">
                  <c:v>3.96</c:v>
                </c:pt>
                <c:pt idx="13">
                  <c:v>1.39</c:v>
                </c:pt>
                <c:pt idx="14">
                  <c:v>0</c:v>
                </c:pt>
                <c:pt idx="15">
                  <c:v>3.82</c:v>
                </c:pt>
                <c:pt idx="16">
                  <c:v>4.88</c:v>
                </c:pt>
                <c:pt idx="17">
                  <c:v>4.38</c:v>
                </c:pt>
                <c:pt idx="18">
                  <c:v>4.8499999999999996</c:v>
                </c:pt>
                <c:pt idx="19">
                  <c:v>11.56</c:v>
                </c:pt>
                <c:pt idx="20">
                  <c:v>6.06</c:v>
                </c:pt>
                <c:pt idx="21">
                  <c:v>9.4600000000000009</c:v>
                </c:pt>
                <c:pt idx="22">
                  <c:v>23.62</c:v>
                </c:pt>
                <c:pt idx="23">
                  <c:v>10.81</c:v>
                </c:pt>
                <c:pt idx="24">
                  <c:v>9.0399999999999991</c:v>
                </c:pt>
                <c:pt idx="25">
                  <c:v>28.99</c:v>
                </c:pt>
                <c:pt idx="26">
                  <c:v>27.74</c:v>
                </c:pt>
                <c:pt idx="27">
                  <c:v>26.76</c:v>
                </c:pt>
                <c:pt idx="28">
                  <c:v>94.85</c:v>
                </c:pt>
                <c:pt idx="29">
                  <c:v>116.33</c:v>
                </c:pt>
                <c:pt idx="30">
                  <c:v>144.55000000000001</c:v>
                </c:pt>
                <c:pt idx="31">
                  <c:v>154.84</c:v>
                </c:pt>
                <c:pt idx="32">
                  <c:v>174.8</c:v>
                </c:pt>
                <c:pt idx="33">
                  <c:v>128.80000000000001</c:v>
                </c:pt>
                <c:pt idx="34">
                  <c:v>182.2</c:v>
                </c:pt>
                <c:pt idx="35">
                  <c:v>190</c:v>
                </c:pt>
                <c:pt idx="36">
                  <c:v>191.18</c:v>
                </c:pt>
                <c:pt idx="37">
                  <c:v>195.05</c:v>
                </c:pt>
                <c:pt idx="38">
                  <c:v>194.29</c:v>
                </c:pt>
                <c:pt idx="39">
                  <c:v>187.13</c:v>
                </c:pt>
                <c:pt idx="40">
                  <c:v>191.01</c:v>
                </c:pt>
                <c:pt idx="41">
                  <c:v>186.47</c:v>
                </c:pt>
                <c:pt idx="42">
                  <c:v>184.04</c:v>
                </c:pt>
                <c:pt idx="43">
                  <c:v>191.49</c:v>
                </c:pt>
                <c:pt idx="44">
                  <c:v>187.28</c:v>
                </c:pt>
                <c:pt idx="45">
                  <c:v>165.43</c:v>
                </c:pt>
                <c:pt idx="46">
                  <c:v>157.81</c:v>
                </c:pt>
                <c:pt idx="47">
                  <c:v>113.51</c:v>
                </c:pt>
                <c:pt idx="48">
                  <c:v>90.6</c:v>
                </c:pt>
                <c:pt idx="49" formatCode="General">
                  <c:v>105.49</c:v>
                </c:pt>
                <c:pt idx="50" formatCode="General">
                  <c:v>133.33000000000001</c:v>
                </c:pt>
                <c:pt idx="51" formatCode="General">
                  <c:v>135.41999999999999</c:v>
                </c:pt>
                <c:pt idx="52">
                  <c:v>78.099999999999994</c:v>
                </c:pt>
                <c:pt idx="53">
                  <c:v>2.2000000000000002</c:v>
                </c:pt>
                <c:pt idx="54">
                  <c:v>4.95</c:v>
                </c:pt>
                <c:pt idx="55">
                  <c:v>4.3499999999999996</c:v>
                </c:pt>
                <c:pt idx="56">
                  <c:v>39.68</c:v>
                </c:pt>
                <c:pt idx="57" formatCode="General">
                  <c:v>145.16</c:v>
                </c:pt>
                <c:pt idx="58" formatCode="General">
                  <c:v>170.31</c:v>
                </c:pt>
                <c:pt idx="59" formatCode="General">
                  <c:v>157.38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80-4659-93EC-1FDD4038FEE5}"/>
            </c:ext>
          </c:extLst>
        </c:ser>
        <c:ser>
          <c:idx val="1"/>
          <c:order val="1"/>
          <c:tx>
            <c:strRef>
              <c:f>Væntingar!$D$11</c:f>
              <c:strCache>
                <c:ptCount val="1"/>
                <c:pt idx="0">
                  <c:v>Stjórnendur fyrirtækja, 6 mánaða væntingar</c:v>
                </c:pt>
              </c:strCache>
            </c:strRef>
          </c:tx>
          <c:spPr>
            <a:ln w="19050" cap="rnd">
              <a:solidFill>
                <a:srgbClr val="FCC036"/>
              </a:solidFill>
              <a:round/>
            </a:ln>
            <a:effectLst/>
          </c:spPr>
          <c:marker>
            <c:symbol val="none"/>
          </c:marker>
          <c:cat>
            <c:numRef>
              <c:f>Væntingar!$A$24:$A$85</c:f>
              <c:numCache>
                <c:formatCode>General</c:formatCode>
                <c:ptCount val="62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  <c:pt idx="40">
                  <c:v>2017</c:v>
                </c:pt>
                <c:pt idx="44">
                  <c:v>2018</c:v>
                </c:pt>
                <c:pt idx="48">
                  <c:v>2019</c:v>
                </c:pt>
                <c:pt idx="52">
                  <c:v>2020</c:v>
                </c:pt>
                <c:pt idx="56">
                  <c:v>2021</c:v>
                </c:pt>
                <c:pt idx="60">
                  <c:v>2022</c:v>
                </c:pt>
              </c:numCache>
            </c:numRef>
          </c:cat>
          <c:val>
            <c:numRef>
              <c:f>Væntingar!$D$24:$D$83</c:f>
              <c:numCache>
                <c:formatCode>0.0</c:formatCode>
                <c:ptCount val="60"/>
                <c:pt idx="0">
                  <c:v>117.5</c:v>
                </c:pt>
                <c:pt idx="1">
                  <c:v>106.49</c:v>
                </c:pt>
                <c:pt idx="2">
                  <c:v>80</c:v>
                </c:pt>
                <c:pt idx="3">
                  <c:v>53.06</c:v>
                </c:pt>
                <c:pt idx="4">
                  <c:v>73.209999999999994</c:v>
                </c:pt>
                <c:pt idx="5">
                  <c:v>85.52</c:v>
                </c:pt>
                <c:pt idx="6">
                  <c:v>98.27</c:v>
                </c:pt>
                <c:pt idx="7">
                  <c:v>63.41</c:v>
                </c:pt>
                <c:pt idx="8">
                  <c:v>93.41</c:v>
                </c:pt>
                <c:pt idx="9">
                  <c:v>35.659999999999997</c:v>
                </c:pt>
                <c:pt idx="10">
                  <c:v>86.9</c:v>
                </c:pt>
                <c:pt idx="11">
                  <c:v>59.81</c:v>
                </c:pt>
                <c:pt idx="12">
                  <c:v>98.31</c:v>
                </c:pt>
                <c:pt idx="13">
                  <c:v>105.15</c:v>
                </c:pt>
                <c:pt idx="14">
                  <c:v>81.97</c:v>
                </c:pt>
                <c:pt idx="15">
                  <c:v>90</c:v>
                </c:pt>
                <c:pt idx="16">
                  <c:v>97.39</c:v>
                </c:pt>
                <c:pt idx="17">
                  <c:v>74.42</c:v>
                </c:pt>
                <c:pt idx="18">
                  <c:v>79.31</c:v>
                </c:pt>
                <c:pt idx="19">
                  <c:v>109.47</c:v>
                </c:pt>
                <c:pt idx="20">
                  <c:v>121.43</c:v>
                </c:pt>
                <c:pt idx="21">
                  <c:v>91.67</c:v>
                </c:pt>
                <c:pt idx="22">
                  <c:v>91.57</c:v>
                </c:pt>
                <c:pt idx="23">
                  <c:v>67.37</c:v>
                </c:pt>
                <c:pt idx="24">
                  <c:v>132.16999999999999</c:v>
                </c:pt>
                <c:pt idx="25">
                  <c:v>178.81</c:v>
                </c:pt>
                <c:pt idx="26">
                  <c:v>138.97999999999999</c:v>
                </c:pt>
                <c:pt idx="27">
                  <c:v>147.46</c:v>
                </c:pt>
                <c:pt idx="28">
                  <c:v>170.97</c:v>
                </c:pt>
                <c:pt idx="29">
                  <c:v>160.32</c:v>
                </c:pt>
                <c:pt idx="30">
                  <c:v>171.67</c:v>
                </c:pt>
                <c:pt idx="31">
                  <c:v>176.71</c:v>
                </c:pt>
                <c:pt idx="32">
                  <c:v>154.88999999999999</c:v>
                </c:pt>
                <c:pt idx="33">
                  <c:v>89.9</c:v>
                </c:pt>
                <c:pt idx="34">
                  <c:v>155.9</c:v>
                </c:pt>
                <c:pt idx="35">
                  <c:v>155.1</c:v>
                </c:pt>
                <c:pt idx="36">
                  <c:v>165.67</c:v>
                </c:pt>
                <c:pt idx="37">
                  <c:v>168.85</c:v>
                </c:pt>
                <c:pt idx="38">
                  <c:v>160</c:v>
                </c:pt>
                <c:pt idx="39">
                  <c:v>101.08</c:v>
                </c:pt>
                <c:pt idx="40">
                  <c:v>129.11000000000001</c:v>
                </c:pt>
                <c:pt idx="41">
                  <c:v>107.32</c:v>
                </c:pt>
                <c:pt idx="42">
                  <c:v>41.38</c:v>
                </c:pt>
                <c:pt idx="43">
                  <c:v>61.18</c:v>
                </c:pt>
                <c:pt idx="44">
                  <c:v>40.909999999999997</c:v>
                </c:pt>
                <c:pt idx="45">
                  <c:v>28.85</c:v>
                </c:pt>
                <c:pt idx="46">
                  <c:v>15.15</c:v>
                </c:pt>
                <c:pt idx="47">
                  <c:v>13.42</c:v>
                </c:pt>
                <c:pt idx="48">
                  <c:v>22.39</c:v>
                </c:pt>
                <c:pt idx="49" formatCode="General">
                  <c:v>50.45</c:v>
                </c:pt>
                <c:pt idx="50" formatCode="General">
                  <c:v>83.17</c:v>
                </c:pt>
                <c:pt idx="51" formatCode="General">
                  <c:v>102.65</c:v>
                </c:pt>
                <c:pt idx="52">
                  <c:v>48.7</c:v>
                </c:pt>
                <c:pt idx="53">
                  <c:v>120.48</c:v>
                </c:pt>
                <c:pt idx="54">
                  <c:v>75.16</c:v>
                </c:pt>
                <c:pt idx="55">
                  <c:v>134.52000000000001</c:v>
                </c:pt>
                <c:pt idx="56">
                  <c:v>164.33</c:v>
                </c:pt>
                <c:pt idx="57" formatCode="General">
                  <c:v>191.35</c:v>
                </c:pt>
                <c:pt idx="58" formatCode="General">
                  <c:v>174.19</c:v>
                </c:pt>
                <c:pt idx="59" formatCode="General">
                  <c:v>151.61000000000001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80-4659-93EC-1FDD4038FEE5}"/>
            </c:ext>
          </c:extLst>
        </c:ser>
        <c:ser>
          <c:idx val="2"/>
          <c:order val="2"/>
          <c:tx>
            <c:strRef>
              <c:f>Væntingar!$K$11</c:f>
              <c:strCache>
                <c:ptCount val="1"/>
                <c:pt idx="0">
                  <c:v>Neytendur, núverandi staða</c:v>
                </c:pt>
              </c:strCache>
            </c:strRef>
          </c:tx>
          <c:spPr>
            <a:ln w="19050" cap="rnd">
              <a:solidFill>
                <a:srgbClr val="693C5E"/>
              </a:solidFill>
              <a:round/>
            </a:ln>
            <a:effectLst/>
          </c:spPr>
          <c:marker>
            <c:symbol val="none"/>
          </c:marker>
          <c:cat>
            <c:numRef>
              <c:f>Væntingar!$A$24:$A$85</c:f>
              <c:numCache>
                <c:formatCode>General</c:formatCode>
                <c:ptCount val="62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  <c:pt idx="40">
                  <c:v>2017</c:v>
                </c:pt>
                <c:pt idx="44">
                  <c:v>2018</c:v>
                </c:pt>
                <c:pt idx="48">
                  <c:v>2019</c:v>
                </c:pt>
                <c:pt idx="52">
                  <c:v>2020</c:v>
                </c:pt>
                <c:pt idx="56">
                  <c:v>2021</c:v>
                </c:pt>
                <c:pt idx="60">
                  <c:v>2022</c:v>
                </c:pt>
              </c:numCache>
            </c:numRef>
          </c:cat>
          <c:val>
            <c:numRef>
              <c:f>Væntingar!$K$24:$K$83</c:f>
              <c:numCache>
                <c:formatCode>General</c:formatCode>
                <c:ptCount val="60"/>
                <c:pt idx="0">
                  <c:v>157.79999999999998</c:v>
                </c:pt>
                <c:pt idx="1">
                  <c:v>166.28333333333333</c:v>
                </c:pt>
                <c:pt idx="2">
                  <c:v>167.87666666666667</c:v>
                </c:pt>
                <c:pt idx="3">
                  <c:v>152.21333333333334</c:v>
                </c:pt>
                <c:pt idx="4">
                  <c:v>123.31</c:v>
                </c:pt>
                <c:pt idx="5">
                  <c:v>74.063333333333333</c:v>
                </c:pt>
                <c:pt idx="6">
                  <c:v>54.65</c:v>
                </c:pt>
                <c:pt idx="7">
                  <c:v>13.093333333333334</c:v>
                </c:pt>
                <c:pt idx="8">
                  <c:v>3.1066666666666669</c:v>
                </c:pt>
                <c:pt idx="9">
                  <c:v>4.043333333333333</c:v>
                </c:pt>
                <c:pt idx="10">
                  <c:v>10.143333333333333</c:v>
                </c:pt>
                <c:pt idx="11">
                  <c:v>8.2099999999999991</c:v>
                </c:pt>
                <c:pt idx="12">
                  <c:v>8.0466666666666669</c:v>
                </c:pt>
                <c:pt idx="13">
                  <c:v>9.93</c:v>
                </c:pt>
                <c:pt idx="14">
                  <c:v>16</c:v>
                </c:pt>
                <c:pt idx="15">
                  <c:v>10.07</c:v>
                </c:pt>
                <c:pt idx="16">
                  <c:v>13.54</c:v>
                </c:pt>
                <c:pt idx="17">
                  <c:v>15.839999999999998</c:v>
                </c:pt>
                <c:pt idx="18">
                  <c:v>20.763333333333335</c:v>
                </c:pt>
                <c:pt idx="19">
                  <c:v>20.416666666666668</c:v>
                </c:pt>
                <c:pt idx="20">
                  <c:v>26.896666666666665</c:v>
                </c:pt>
                <c:pt idx="21">
                  <c:v>32.666666666666664</c:v>
                </c:pt>
                <c:pt idx="22">
                  <c:v>49.373333333333335</c:v>
                </c:pt>
                <c:pt idx="23">
                  <c:v>32.71</c:v>
                </c:pt>
                <c:pt idx="24">
                  <c:v>32.386666666666663</c:v>
                </c:pt>
                <c:pt idx="25">
                  <c:v>40.663333333333334</c:v>
                </c:pt>
                <c:pt idx="26">
                  <c:v>37.336666666666666</c:v>
                </c:pt>
                <c:pt idx="27">
                  <c:v>31.553333333333331</c:v>
                </c:pt>
                <c:pt idx="28">
                  <c:v>42.526666666666664</c:v>
                </c:pt>
                <c:pt idx="29">
                  <c:v>50.386666666666663</c:v>
                </c:pt>
                <c:pt idx="30">
                  <c:v>55.993333333333339</c:v>
                </c:pt>
                <c:pt idx="31">
                  <c:v>54.016666666666673</c:v>
                </c:pt>
                <c:pt idx="32">
                  <c:v>63.696666666666665</c:v>
                </c:pt>
                <c:pt idx="33">
                  <c:v>72.98</c:v>
                </c:pt>
                <c:pt idx="34">
                  <c:v>98.94</c:v>
                </c:pt>
                <c:pt idx="35">
                  <c:v>106.75333333333333</c:v>
                </c:pt>
                <c:pt idx="36">
                  <c:v>118.96999999999998</c:v>
                </c:pt>
                <c:pt idx="37">
                  <c:v>135.68666666666664</c:v>
                </c:pt>
                <c:pt idx="38">
                  <c:v>148.19666666666666</c:v>
                </c:pt>
                <c:pt idx="39">
                  <c:v>153.53</c:v>
                </c:pt>
                <c:pt idx="40">
                  <c:v>144.71666666666667</c:v>
                </c:pt>
                <c:pt idx="41">
                  <c:v>151.72333333333333</c:v>
                </c:pt>
                <c:pt idx="42">
                  <c:v>155.42999999999998</c:v>
                </c:pt>
                <c:pt idx="43">
                  <c:v>163.79</c:v>
                </c:pt>
                <c:pt idx="44">
                  <c:v>160.35666666666665</c:v>
                </c:pt>
                <c:pt idx="45">
                  <c:v>156.97333333333333</c:v>
                </c:pt>
                <c:pt idx="46">
                  <c:v>147.21</c:v>
                </c:pt>
                <c:pt idx="47">
                  <c:v>129.14666666666668</c:v>
                </c:pt>
                <c:pt idx="48">
                  <c:v>127.05333333333333</c:v>
                </c:pt>
                <c:pt idx="49">
                  <c:v>123.65000000000002</c:v>
                </c:pt>
                <c:pt idx="50">
                  <c:v>127.13333333333333</c:v>
                </c:pt>
                <c:pt idx="51">
                  <c:v>109.62666666666667</c:v>
                </c:pt>
                <c:pt idx="52">
                  <c:v>85.75</c:v>
                </c:pt>
                <c:pt idx="53">
                  <c:v>22.026666666666667</c:v>
                </c:pt>
                <c:pt idx="54">
                  <c:v>24.056666666666668</c:v>
                </c:pt>
                <c:pt idx="55">
                  <c:v>18.656666666666666</c:v>
                </c:pt>
                <c:pt idx="56">
                  <c:v>37.9</c:v>
                </c:pt>
                <c:pt idx="57">
                  <c:v>87.8</c:v>
                </c:pt>
                <c:pt idx="58">
                  <c:v>121.4</c:v>
                </c:pt>
                <c:pt idx="59">
                  <c:v>116.1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80-4659-93EC-1FDD4038FEE5}"/>
            </c:ext>
          </c:extLst>
        </c:ser>
        <c:ser>
          <c:idx val="3"/>
          <c:order val="3"/>
          <c:tx>
            <c:strRef>
              <c:f>Væntingar!$L$11</c:f>
              <c:strCache>
                <c:ptCount val="1"/>
                <c:pt idx="0">
                  <c:v>Neytendur, 6 mánaða væntingar</c:v>
                </c:pt>
              </c:strCache>
            </c:strRef>
          </c:tx>
          <c:spPr>
            <a:ln w="19050" cap="rnd">
              <a:solidFill>
                <a:srgbClr val="009CBD"/>
              </a:solidFill>
              <a:round/>
            </a:ln>
            <a:effectLst/>
          </c:spPr>
          <c:marker>
            <c:symbol val="none"/>
          </c:marker>
          <c:cat>
            <c:numRef>
              <c:f>Væntingar!$A$24:$A$85</c:f>
              <c:numCache>
                <c:formatCode>General</c:formatCode>
                <c:ptCount val="62"/>
                <c:pt idx="0">
                  <c:v>2007</c:v>
                </c:pt>
                <c:pt idx="4">
                  <c:v>2008</c:v>
                </c:pt>
                <c:pt idx="8">
                  <c:v>2009</c:v>
                </c:pt>
                <c:pt idx="12">
                  <c:v>2010</c:v>
                </c:pt>
                <c:pt idx="16">
                  <c:v>2011</c:v>
                </c:pt>
                <c:pt idx="20">
                  <c:v>2012</c:v>
                </c:pt>
                <c:pt idx="24">
                  <c:v>2013</c:v>
                </c:pt>
                <c:pt idx="28">
                  <c:v>2014</c:v>
                </c:pt>
                <c:pt idx="32">
                  <c:v>2015</c:v>
                </c:pt>
                <c:pt idx="36">
                  <c:v>2016</c:v>
                </c:pt>
                <c:pt idx="40">
                  <c:v>2017</c:v>
                </c:pt>
                <c:pt idx="44">
                  <c:v>2018</c:v>
                </c:pt>
                <c:pt idx="48">
                  <c:v>2019</c:v>
                </c:pt>
                <c:pt idx="52">
                  <c:v>2020</c:v>
                </c:pt>
                <c:pt idx="56">
                  <c:v>2021</c:v>
                </c:pt>
                <c:pt idx="60">
                  <c:v>2022</c:v>
                </c:pt>
              </c:numCache>
            </c:numRef>
          </c:cat>
          <c:val>
            <c:numRef>
              <c:f>Væntingar!$L$24:$L$83</c:f>
              <c:numCache>
                <c:formatCode>General</c:formatCode>
                <c:ptCount val="60"/>
                <c:pt idx="0">
                  <c:v>126.81666666666666</c:v>
                </c:pt>
                <c:pt idx="1">
                  <c:v>132.90333333333334</c:v>
                </c:pt>
                <c:pt idx="2">
                  <c:v>96.306666666666672</c:v>
                </c:pt>
                <c:pt idx="3">
                  <c:v>102.65333333333335</c:v>
                </c:pt>
                <c:pt idx="4">
                  <c:v>87.429999999999993</c:v>
                </c:pt>
                <c:pt idx="5">
                  <c:v>88.066666666666663</c:v>
                </c:pt>
                <c:pt idx="6">
                  <c:v>79.790000000000006</c:v>
                </c:pt>
                <c:pt idx="7">
                  <c:v>50.93</c:v>
                </c:pt>
                <c:pt idx="8">
                  <c:v>43.28</c:v>
                </c:pt>
                <c:pt idx="9">
                  <c:v>56.56666666666667</c:v>
                </c:pt>
                <c:pt idx="10">
                  <c:v>37.29</c:v>
                </c:pt>
                <c:pt idx="11">
                  <c:v>64.616666666666674</c:v>
                </c:pt>
                <c:pt idx="12">
                  <c:v>64.899999999999991</c:v>
                </c:pt>
                <c:pt idx="13">
                  <c:v>89.666666666666671</c:v>
                </c:pt>
                <c:pt idx="14">
                  <c:v>103.06666666666666</c:v>
                </c:pt>
                <c:pt idx="15">
                  <c:v>66</c:v>
                </c:pt>
                <c:pt idx="16">
                  <c:v>90.466666666666654</c:v>
                </c:pt>
                <c:pt idx="17">
                  <c:v>93.399999999999991</c:v>
                </c:pt>
                <c:pt idx="18">
                  <c:v>89</c:v>
                </c:pt>
                <c:pt idx="19">
                  <c:v>88.2</c:v>
                </c:pt>
                <c:pt idx="20">
                  <c:v>103.86666666666667</c:v>
                </c:pt>
                <c:pt idx="21">
                  <c:v>102.86666666666667</c:v>
                </c:pt>
                <c:pt idx="22">
                  <c:v>111.56666666666668</c:v>
                </c:pt>
                <c:pt idx="23">
                  <c:v>102.26666666666667</c:v>
                </c:pt>
                <c:pt idx="24">
                  <c:v>118</c:v>
                </c:pt>
                <c:pt idx="25">
                  <c:v>133.13333333333333</c:v>
                </c:pt>
                <c:pt idx="26">
                  <c:v>96.466666666666654</c:v>
                </c:pt>
                <c:pt idx="27">
                  <c:v>98.133333333333326</c:v>
                </c:pt>
                <c:pt idx="28">
                  <c:v>115.56666666666666</c:v>
                </c:pt>
                <c:pt idx="29">
                  <c:v>115.43333333333334</c:v>
                </c:pt>
                <c:pt idx="30">
                  <c:v>107.36666666666667</c:v>
                </c:pt>
                <c:pt idx="31">
                  <c:v>98.800000000000011</c:v>
                </c:pt>
                <c:pt idx="32">
                  <c:v>110.13333333333333</c:v>
                </c:pt>
                <c:pt idx="33">
                  <c:v>104.26666666666667</c:v>
                </c:pt>
                <c:pt idx="34">
                  <c:v>104.86666666666667</c:v>
                </c:pt>
                <c:pt idx="35">
                  <c:v>117.89999999999999</c:v>
                </c:pt>
                <c:pt idx="36">
                  <c:v>124.46666666666665</c:v>
                </c:pt>
                <c:pt idx="37">
                  <c:v>126.53333333333335</c:v>
                </c:pt>
                <c:pt idx="38">
                  <c:v>116</c:v>
                </c:pt>
                <c:pt idx="39">
                  <c:v>122.77666666666669</c:v>
                </c:pt>
                <c:pt idx="40">
                  <c:v>111.90333333333335</c:v>
                </c:pt>
                <c:pt idx="41">
                  <c:v>109.64333333333333</c:v>
                </c:pt>
                <c:pt idx="42">
                  <c:v>74.966666666666654</c:v>
                </c:pt>
                <c:pt idx="43">
                  <c:v>105.39333333333333</c:v>
                </c:pt>
                <c:pt idx="44">
                  <c:v>99.160000000000011</c:v>
                </c:pt>
                <c:pt idx="45">
                  <c:v>77.286666666666662</c:v>
                </c:pt>
                <c:pt idx="46">
                  <c:v>54.756666666666668</c:v>
                </c:pt>
                <c:pt idx="47">
                  <c:v>51.696666666666665</c:v>
                </c:pt>
                <c:pt idx="48">
                  <c:v>62.073333333333345</c:v>
                </c:pt>
                <c:pt idx="49">
                  <c:v>70.49666666666667</c:v>
                </c:pt>
                <c:pt idx="50">
                  <c:v>70.64</c:v>
                </c:pt>
                <c:pt idx="51">
                  <c:v>77.346666666666678</c:v>
                </c:pt>
                <c:pt idx="52">
                  <c:v>71.976666666666674</c:v>
                </c:pt>
                <c:pt idx="53">
                  <c:v>87.3</c:v>
                </c:pt>
                <c:pt idx="54">
                  <c:v>71.02</c:v>
                </c:pt>
                <c:pt idx="55">
                  <c:v>107.40333333333335</c:v>
                </c:pt>
                <c:pt idx="56">
                  <c:v>150.1</c:v>
                </c:pt>
                <c:pt idx="57">
                  <c:v>153.5</c:v>
                </c:pt>
                <c:pt idx="58">
                  <c:v>133.30000000000001</c:v>
                </c:pt>
                <c:pt idx="59">
                  <c:v>126.9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080-4659-93EC-1FDD4038FE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5585056"/>
        <c:axId val="915586696"/>
      </c:lineChart>
      <c:catAx>
        <c:axId val="91558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/>
                <a:ea typeface="+mn-ea"/>
                <a:cs typeface="+mn-cs"/>
              </a:defRPr>
            </a:pPr>
            <a:endParaRPr lang="is-IS"/>
          </a:p>
        </c:txPr>
        <c:crossAx val="915586696"/>
        <c:crosses val="autoZero"/>
        <c:auto val="1"/>
        <c:lblAlgn val="ctr"/>
        <c:lblOffset val="100"/>
        <c:tickMarkSkip val="4"/>
        <c:noMultiLvlLbl val="0"/>
      </c:catAx>
      <c:valAx>
        <c:axId val="915586696"/>
        <c:scaling>
          <c:orientation val="minMax"/>
          <c:max val="20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/>
                <a:ea typeface="+mn-ea"/>
                <a:cs typeface="+mn-cs"/>
              </a:defRPr>
            </a:pPr>
            <a:endParaRPr lang="is-IS"/>
          </a:p>
        </c:txPr>
        <c:crossAx val="91558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8062308575803983"/>
          <c:w val="1"/>
          <c:h val="0.110614642627213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T Norms" panose="02000503030000020003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T Norms" panose="02000503030000020003"/>
        </a:defRPr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55452733278047E-2"/>
          <c:y val="2.4920917363684191E-2"/>
          <c:w val="0.95924454726672193"/>
          <c:h val="0.82860028198783564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Fjárfesting!$A$46</c:f>
              <c:strCache>
                <c:ptCount val="1"/>
                <c:pt idx="0">
                  <c:v>Atvinnuvegir</c:v>
                </c:pt>
              </c:strCache>
            </c:strRef>
          </c:tx>
          <c:spPr>
            <a:solidFill>
              <a:srgbClr val="FCC036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F8-4DF8-A8FA-5F219CACD7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F8-4DF8-A8FA-5F219CACD7C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F8-4DF8-A8FA-5F219CACD7C9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FCC036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4-7FF8-4DF8-A8FA-5F219CACD7C9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FCC036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6-7FF8-4DF8-A8FA-5F219CACD7C9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FCC036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8-7FF8-4DF8-A8FA-5F219CACD7C9}"/>
              </c:ext>
            </c:extLst>
          </c:dPt>
          <c:val>
            <c:numRef>
              <c:f>Fjárfesting!$P$46:$AD$46</c:f>
              <c:numCache>
                <c:formatCode>0.0</c:formatCode>
                <c:ptCount val="15"/>
                <c:pt idx="0">
                  <c:v>-1.1718318896374729</c:v>
                </c:pt>
                <c:pt idx="1">
                  <c:v>3.5271121582126441</c:v>
                </c:pt>
                <c:pt idx="2">
                  <c:v>14.921706338285139</c:v>
                </c:pt>
                <c:pt idx="3">
                  <c:v>-3.3912067005159359</c:v>
                </c:pt>
                <c:pt idx="4">
                  <c:v>13.710076369692507</c:v>
                </c:pt>
                <c:pt idx="5">
                  <c:v>21.911809552824955</c:v>
                </c:pt>
                <c:pt idx="6">
                  <c:v>14.66585190606974</c:v>
                </c:pt>
                <c:pt idx="7">
                  <c:v>4.9448030382290815</c:v>
                </c:pt>
                <c:pt idx="8">
                  <c:v>-5.0033362228092582</c:v>
                </c:pt>
                <c:pt idx="9">
                  <c:v>-6.5082916340423678</c:v>
                </c:pt>
                <c:pt idx="10">
                  <c:v>-9.4394769484603884</c:v>
                </c:pt>
                <c:pt idx="11">
                  <c:v>12.614069094931541</c:v>
                </c:pt>
                <c:pt idx="12">
                  <c:v>4.8225357258355857</c:v>
                </c:pt>
                <c:pt idx="13">
                  <c:v>-1.8780454392882764</c:v>
                </c:pt>
                <c:pt idx="14">
                  <c:v>1.469912632648315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FF8-4DF8-A8FA-5F219CACD7C9}"/>
            </c:ext>
          </c:extLst>
        </c:ser>
        <c:ser>
          <c:idx val="2"/>
          <c:order val="2"/>
          <c:tx>
            <c:strRef>
              <c:f>Fjárfesting!$A$47</c:f>
              <c:strCache>
                <c:ptCount val="1"/>
                <c:pt idx="0">
                  <c:v>Íbúðarhúsnæði</c:v>
                </c:pt>
              </c:strCache>
            </c:strRef>
          </c:tx>
          <c:spPr>
            <a:solidFill>
              <a:srgbClr val="693C5E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7FF8-4DF8-A8FA-5F219CACD7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7FF8-4DF8-A8FA-5F219CACD7C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7FF8-4DF8-A8FA-5F219CACD7C9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E-7FF8-4DF8-A8FA-5F219CACD7C9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0-7FF8-4DF8-A8FA-5F219CACD7C9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693C5E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2-7FF8-4DF8-A8FA-5F219CACD7C9}"/>
              </c:ext>
            </c:extLst>
          </c:dPt>
          <c:val>
            <c:numRef>
              <c:f>Fjárfesting!$P$47:$AD$47</c:f>
              <c:numCache>
                <c:formatCode>0.0</c:formatCode>
                <c:ptCount val="15"/>
                <c:pt idx="0">
                  <c:v>-2.8908845353783086</c:v>
                </c:pt>
                <c:pt idx="1">
                  <c:v>0.80131820498304651</c:v>
                </c:pt>
                <c:pt idx="2">
                  <c:v>1.0608955972245786</c:v>
                </c:pt>
                <c:pt idx="3">
                  <c:v>1.5937521034750273</c:v>
                </c:pt>
                <c:pt idx="4">
                  <c:v>2.4940362377980736</c:v>
                </c:pt>
                <c:pt idx="5">
                  <c:v>-0.35445713394222483</c:v>
                </c:pt>
                <c:pt idx="6">
                  <c:v>3.4251235011426813</c:v>
                </c:pt>
                <c:pt idx="7">
                  <c:v>3.112489064314452</c:v>
                </c:pt>
                <c:pt idx="8">
                  <c:v>2.7536523002046516</c:v>
                </c:pt>
                <c:pt idx="9">
                  <c:v>6.0498697749373056</c:v>
                </c:pt>
                <c:pt idx="10">
                  <c:v>0.31048450227305197</c:v>
                </c:pt>
                <c:pt idx="11">
                  <c:v>-1.2049857215674415</c:v>
                </c:pt>
                <c:pt idx="12">
                  <c:v>1.6801663259051396</c:v>
                </c:pt>
                <c:pt idx="13">
                  <c:v>3.233717538140739</c:v>
                </c:pt>
                <c:pt idx="14">
                  <c:v>1.3527603922192015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7FF8-4DF8-A8FA-5F219CACD7C9}"/>
            </c:ext>
          </c:extLst>
        </c:ser>
        <c:ser>
          <c:idx val="3"/>
          <c:order val="3"/>
          <c:tx>
            <c:strRef>
              <c:f>Fjárfesting!$A$48</c:f>
              <c:strCache>
                <c:ptCount val="1"/>
                <c:pt idx="0">
                  <c:v>Hið opinbera</c:v>
                </c:pt>
              </c:strCache>
            </c:strRef>
          </c:tx>
          <c:spPr>
            <a:solidFill>
              <a:srgbClr val="B2B4B2"/>
            </a:solidFill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7FF8-4DF8-A8FA-5F219CACD7C9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7FF8-4DF8-A8FA-5F219CACD7C9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7FF8-4DF8-A8FA-5F219CACD7C9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8-7FF8-4DF8-A8FA-5F219CACD7C9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A-7FF8-4DF8-A8FA-5F219CACD7C9}"/>
              </c:ext>
            </c:extLst>
          </c:dPt>
          <c:dPt>
            <c:idx val="14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1C-7FF8-4DF8-A8FA-5F219CACD7C9}"/>
              </c:ext>
            </c:extLst>
          </c:dPt>
          <c:val>
            <c:numRef>
              <c:f>Fjárfesting!$P$48:$AD$48</c:f>
              <c:numCache>
                <c:formatCode>0.0</c:formatCode>
                <c:ptCount val="15"/>
                <c:pt idx="0">
                  <c:v>-4.3210269082501993</c:v>
                </c:pt>
                <c:pt idx="1">
                  <c:v>6.6333843401288695</c:v>
                </c:pt>
                <c:pt idx="2">
                  <c:v>-10.956721497777957</c:v>
                </c:pt>
                <c:pt idx="3">
                  <c:v>4.0716859342728435</c:v>
                </c:pt>
                <c:pt idx="4">
                  <c:v>0</c:v>
                </c:pt>
                <c:pt idx="5">
                  <c:v>-0.13564756932458702</c:v>
                </c:pt>
                <c:pt idx="6">
                  <c:v>-9.9206503759314432E-2</c:v>
                </c:pt>
                <c:pt idx="7">
                  <c:v>2.5197704869982562</c:v>
                </c:pt>
                <c:pt idx="8">
                  <c:v>5.3429727452979172</c:v>
                </c:pt>
                <c:pt idx="9">
                  <c:v>-1.9154425035375444</c:v>
                </c:pt>
                <c:pt idx="10">
                  <c:v>-0.37447432962532096</c:v>
                </c:pt>
                <c:pt idx="11">
                  <c:v>2.2047044978937502</c:v>
                </c:pt>
                <c:pt idx="12">
                  <c:v>0.71579135381330594</c:v>
                </c:pt>
                <c:pt idx="13">
                  <c:v>-0.86788083883772815</c:v>
                </c:pt>
                <c:pt idx="14">
                  <c:v>-0.41024227249779133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7FF8-4DF8-A8FA-5F219CACD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873174912"/>
        <c:axId val="873176448"/>
      </c:barChart>
      <c:lineChart>
        <c:grouping val="standard"/>
        <c:varyColors val="0"/>
        <c:ser>
          <c:idx val="0"/>
          <c:order val="0"/>
          <c:tx>
            <c:strRef>
              <c:f>Fjárfesting!$A$45</c:f>
              <c:strCache>
                <c:ptCount val="1"/>
                <c:pt idx="0">
                  <c:v>Fjármunamyndun</c:v>
                </c:pt>
              </c:strCache>
            </c:strRef>
          </c:tx>
          <c:spPr>
            <a:ln w="19050">
              <a:solidFill>
                <a:srgbClr val="F59020"/>
              </a:solidFill>
            </a:ln>
          </c:spPr>
          <c:marker>
            <c:symbol val="none"/>
          </c:marker>
          <c:cat>
            <c:numRef>
              <c:f>Fjárfesting!$P$3:$AD$3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Fjárfesting!$P$45:$AB$45</c:f>
              <c:numCache>
                <c:formatCode>0.0</c:formatCode>
                <c:ptCount val="13"/>
                <c:pt idx="0">
                  <c:v>-8.4129429892141889</c:v>
                </c:pt>
                <c:pt idx="1">
                  <c:v>10.935397039030947</c:v>
                </c:pt>
                <c:pt idx="2">
                  <c:v>5.1410373066423931</c:v>
                </c:pt>
                <c:pt idx="3">
                  <c:v>2.2212606375306532</c:v>
                </c:pt>
                <c:pt idx="4">
                  <c:v>16.15634259912515</c:v>
                </c:pt>
                <c:pt idx="5">
                  <c:v>21.477162293488838</c:v>
                </c:pt>
                <c:pt idx="6">
                  <c:v>17.989999999999995</c:v>
                </c:pt>
                <c:pt idx="7">
                  <c:v>10.568692262056123</c:v>
                </c:pt>
                <c:pt idx="8">
                  <c:v>3.0967346313045985</c:v>
                </c:pt>
                <c:pt idx="9">
                  <c:v>-2.3717472118959138</c:v>
                </c:pt>
                <c:pt idx="10">
                  <c:v>-9.5118422054679801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7FF8-4DF8-A8FA-5F219CACD7C9}"/>
            </c:ext>
          </c:extLst>
        </c:ser>
        <c:ser>
          <c:idx val="4"/>
          <c:order val="4"/>
          <c:spPr>
            <a:ln w="19050">
              <a:solidFill>
                <a:srgbClr val="F59020"/>
              </a:solidFill>
              <a:prstDash val="dash"/>
            </a:ln>
          </c:spPr>
          <c:marker>
            <c:symbol val="none"/>
          </c:marker>
          <c:dPt>
            <c:idx val="11"/>
            <c:bubble3D val="0"/>
            <c:spPr>
              <a:ln w="19050">
                <a:solidFill>
                  <a:srgbClr val="F5902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7FF8-4DF8-A8FA-5F219CACD7C9}"/>
              </c:ext>
            </c:extLst>
          </c:dPt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FF8-4DF8-A8FA-5F219CACD7C9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FF8-4DF8-A8FA-5F219CACD7C9}"/>
                </c:ext>
              </c:extLst>
            </c:dLbl>
            <c:dLbl>
              <c:idx val="9"/>
              <c:layout>
                <c:manualLayout>
                  <c:x val="-4.6614046973803176E-2"/>
                  <c:y val="4.11386363636363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FF8-4DF8-A8FA-5F219CACD7C9}"/>
                </c:ext>
              </c:extLst>
            </c:dLbl>
            <c:dLbl>
              <c:idx val="10"/>
              <c:layout>
                <c:manualLayout>
                  <c:x val="-2.7756851911044024E-2"/>
                  <c:y val="3.7949075724632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FF8-4DF8-A8FA-5F219CACD7C9}"/>
                </c:ext>
              </c:extLst>
            </c:dLbl>
            <c:dLbl>
              <c:idx val="11"/>
              <c:layout>
                <c:manualLayout>
                  <c:x val="-2.9579514460438956E-2"/>
                  <c:y val="-6.91957677843201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FF8-4DF8-A8FA-5F219CACD7C9}"/>
                </c:ext>
              </c:extLst>
            </c:dLbl>
            <c:dLbl>
              <c:idx val="12"/>
              <c:layout>
                <c:manualLayout>
                  <c:x val="-2.3864406015948091E-2"/>
                  <c:y val="-7.24428996639068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FF8-4DF8-A8FA-5F219CACD7C9}"/>
                </c:ext>
              </c:extLst>
            </c:dLbl>
            <c:dLbl>
              <c:idx val="13"/>
              <c:layout>
                <c:manualLayout>
                  <c:x val="-1.8838325736657002E-2"/>
                  <c:y val="-8.5933529270193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</a:defRPr>
                  </a:pPr>
                  <a:endParaRPr lang="is-I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FF8-4DF8-A8FA-5F219CACD7C9}"/>
                </c:ext>
              </c:extLst>
            </c:dLbl>
            <c:dLbl>
              <c:idx val="14"/>
              <c:layout>
                <c:manualLayout>
                  <c:x val="-1.5541215388211627E-2"/>
                  <c:y val="-3.5804188381754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FF8-4DF8-A8FA-5F219CACD7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is-I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Fjárfesting!$P$3:$AD$3</c:f>
              <c:numCache>
                <c:formatCode>General</c:formatCode>
                <c:ptCount val="1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</c:numCache>
            </c:numRef>
          </c:cat>
          <c:val>
            <c:numRef>
              <c:f>Fjárfesting!$P$44:$AD$44</c:f>
              <c:numCache>
                <c:formatCode>General</c:formatCode>
                <c:ptCount val="15"/>
                <c:pt idx="7" formatCode="0.0">
                  <c:v>10.568692262056123</c:v>
                </c:pt>
                <c:pt idx="8" formatCode="0.0">
                  <c:v>3.0967346313045985</c:v>
                </c:pt>
                <c:pt idx="10" formatCode="0.0">
                  <c:v>-9.5118422054679801</c:v>
                </c:pt>
                <c:pt idx="11" formatCode="0.0">
                  <c:v>13.625652247096443</c:v>
                </c:pt>
                <c:pt idx="12" formatCode="0.0">
                  <c:v>7.2184934055540273</c:v>
                </c:pt>
                <c:pt idx="13" formatCode="0.0">
                  <c:v>0.48779126001473866</c:v>
                </c:pt>
                <c:pt idx="14" formatCode="0.0">
                  <c:v>2.599999999999997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7FF8-4DF8-A8FA-5F219CACD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3174912"/>
        <c:axId val="873176448"/>
      </c:lineChart>
      <c:catAx>
        <c:axId val="87317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is-IS"/>
          </a:p>
        </c:txPr>
        <c:crossAx val="873176448"/>
        <c:crosses val="autoZero"/>
        <c:auto val="1"/>
        <c:lblAlgn val="ctr"/>
        <c:lblOffset val="100"/>
        <c:tickLblSkip val="2"/>
        <c:noMultiLvlLbl val="0"/>
      </c:catAx>
      <c:valAx>
        <c:axId val="87317644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</a:ln>
        </c:spPr>
        <c:txPr>
          <a:bodyPr/>
          <a:lstStyle/>
          <a:p>
            <a:pPr>
              <a:defRPr sz="900"/>
            </a:pPr>
            <a:endParaRPr lang="is-IS"/>
          </a:p>
        </c:txPr>
        <c:crossAx val="873174912"/>
        <c:crosses val="autoZero"/>
        <c:crossBetween val="between"/>
      </c:valAx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1.7283333333333332E-3"/>
          <c:y val="0.90255268901375185"/>
          <c:w val="0.95834350198412699"/>
          <c:h val="9.7447310986248106E-2"/>
        </c:manualLayout>
      </c:layout>
      <c:overlay val="0"/>
      <c:txPr>
        <a:bodyPr/>
        <a:lstStyle/>
        <a:p>
          <a:pPr>
            <a:defRPr sz="900"/>
          </a:pPr>
          <a:endParaRPr lang="is-I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T Norms" panose="02000503030000020003" pitchFamily="2" charset="0"/>
          <a:cs typeface="Arial" panose="020B0604020202020204" pitchFamily="34" charset="0"/>
        </a:defRPr>
      </a:pPr>
      <a:endParaRPr lang="is-I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'Fjökdi nýrra íbúða'!$D$5</c:f>
              <c:strCache>
                <c:ptCount val="1"/>
                <c:pt idx="0">
                  <c:v>Fjöldi íbúða</c:v>
                </c:pt>
              </c:strCache>
            </c:strRef>
          </c:tx>
          <c:spPr>
            <a:solidFill>
              <a:srgbClr val="B2B4B2"/>
            </a:solidFill>
            <a:ln>
              <a:noFill/>
            </a:ln>
            <a:effectLst/>
          </c:spPr>
          <c:invertIfNegative val="0"/>
          <c:cat>
            <c:numRef>
              <c:f>'Fjökdi nýrra íbúða'!$C$6:$C$27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'Fjökdi nýrra íbúða'!$D$6:$D$27</c:f>
              <c:numCache>
                <c:formatCode>_(* #,##0_);_(* \(#,##0\);_(* "-"_);_(@_)</c:formatCode>
                <c:ptCount val="22"/>
                <c:pt idx="0">
                  <c:v>1258</c:v>
                </c:pt>
                <c:pt idx="1">
                  <c:v>1711</c:v>
                </c:pt>
                <c:pt idx="2">
                  <c:v>2140</c:v>
                </c:pt>
                <c:pt idx="3">
                  <c:v>2311</c:v>
                </c:pt>
                <c:pt idx="4">
                  <c:v>2355</c:v>
                </c:pt>
                <c:pt idx="5">
                  <c:v>3106</c:v>
                </c:pt>
                <c:pt idx="6">
                  <c:v>3294</c:v>
                </c:pt>
                <c:pt idx="7">
                  <c:v>3348</c:v>
                </c:pt>
                <c:pt idx="8">
                  <c:v>2978</c:v>
                </c:pt>
                <c:pt idx="9">
                  <c:v>893</c:v>
                </c:pt>
                <c:pt idx="10">
                  <c:v>1148</c:v>
                </c:pt>
                <c:pt idx="11">
                  <c:v>565</c:v>
                </c:pt>
                <c:pt idx="12">
                  <c:v>1076</c:v>
                </c:pt>
                <c:pt idx="13">
                  <c:v>934</c:v>
                </c:pt>
                <c:pt idx="14">
                  <c:v>1149</c:v>
                </c:pt>
                <c:pt idx="15">
                  <c:v>1120</c:v>
                </c:pt>
                <c:pt idx="16">
                  <c:v>1513</c:v>
                </c:pt>
                <c:pt idx="17">
                  <c:v>1768</c:v>
                </c:pt>
                <c:pt idx="18">
                  <c:v>2303</c:v>
                </c:pt>
                <c:pt idx="19">
                  <c:v>3033</c:v>
                </c:pt>
                <c:pt idx="20">
                  <c:v>3816</c:v>
                </c:pt>
                <c:pt idx="21">
                  <c:v>3200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1-400D-9E2B-9B16D6B40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898794623"/>
        <c:axId val="898789375"/>
      </c:barChart>
      <c:lineChart>
        <c:grouping val="standard"/>
        <c:varyColors val="0"/>
        <c:ser>
          <c:idx val="1"/>
          <c:order val="1"/>
          <c:tx>
            <c:strRef>
              <c:f>'Fjökdi nýrra íbúða'!$E$5</c:f>
              <c:strCache>
                <c:ptCount val="1"/>
                <c:pt idx="0">
                  <c:v>Meðaltal frá árinu 2000</c:v>
                </c:pt>
              </c:strCache>
            </c:strRef>
          </c:tx>
          <c:spPr>
            <a:ln w="19050" cap="rnd">
              <a:solidFill>
                <a:srgbClr val="F59020"/>
              </a:solidFill>
              <a:round/>
            </a:ln>
            <a:effectLst/>
          </c:spPr>
          <c:marker>
            <c:symbol val="none"/>
          </c:marker>
          <c:cat>
            <c:numRef>
              <c:f>'Fjökdi nýrra íbúða'!$C$6:$C$27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'Fjökdi nýrra íbúða'!$E$6:$E$27</c:f>
              <c:numCache>
                <c:formatCode>_(* #,##0_);_(* \(#,##0\);_(* "-"_);_(@_)</c:formatCode>
                <c:ptCount val="22"/>
                <c:pt idx="0">
                  <c:v>2046</c:v>
                </c:pt>
                <c:pt idx="1">
                  <c:v>2046</c:v>
                </c:pt>
                <c:pt idx="2">
                  <c:v>2046</c:v>
                </c:pt>
                <c:pt idx="3">
                  <c:v>2046</c:v>
                </c:pt>
                <c:pt idx="4">
                  <c:v>2046</c:v>
                </c:pt>
                <c:pt idx="5">
                  <c:v>2046</c:v>
                </c:pt>
                <c:pt idx="6">
                  <c:v>2046</c:v>
                </c:pt>
                <c:pt idx="7">
                  <c:v>2046</c:v>
                </c:pt>
                <c:pt idx="8">
                  <c:v>2046</c:v>
                </c:pt>
                <c:pt idx="9">
                  <c:v>2046</c:v>
                </c:pt>
                <c:pt idx="10">
                  <c:v>2046</c:v>
                </c:pt>
                <c:pt idx="11">
                  <c:v>2046</c:v>
                </c:pt>
                <c:pt idx="12">
                  <c:v>2046</c:v>
                </c:pt>
                <c:pt idx="13">
                  <c:v>2046</c:v>
                </c:pt>
                <c:pt idx="14">
                  <c:v>2046</c:v>
                </c:pt>
                <c:pt idx="15">
                  <c:v>2046</c:v>
                </c:pt>
                <c:pt idx="16">
                  <c:v>2046</c:v>
                </c:pt>
                <c:pt idx="17">
                  <c:v>2046</c:v>
                </c:pt>
                <c:pt idx="18">
                  <c:v>2046</c:v>
                </c:pt>
                <c:pt idx="19">
                  <c:v>2046</c:v>
                </c:pt>
                <c:pt idx="20">
                  <c:v>2046</c:v>
                </c:pt>
                <c:pt idx="21">
                  <c:v>2046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11-400D-9E2B-9B16D6B40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794623"/>
        <c:axId val="898789375"/>
      </c:lineChart>
      <c:catAx>
        <c:axId val="89879462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898789375"/>
        <c:crosses val="autoZero"/>
        <c:auto val="1"/>
        <c:lblAlgn val="ctr"/>
        <c:lblOffset val="100"/>
        <c:noMultiLvlLbl val="0"/>
      </c:catAx>
      <c:valAx>
        <c:axId val="898789375"/>
        <c:scaling>
          <c:orientation val="minMax"/>
          <c:max val="4000"/>
        </c:scaling>
        <c:delete val="0"/>
        <c:axPos val="l"/>
        <c:numFmt formatCode="_(* #,##0_);_(* \(#,##0\);_(* &quot;-&quot;_);_(@_)" sourceLinked="1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8987946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'Raunverð íbúða'!$C$2</c:f>
              <c:strCache>
                <c:ptCount val="1"/>
                <c:pt idx="0">
                  <c:v>Kaupmáttur launa</c:v>
                </c:pt>
              </c:strCache>
            </c:strRef>
          </c:tx>
          <c:spPr>
            <a:solidFill>
              <a:srgbClr val="FCC036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pattFill prst="dkUpDiag">
                <a:fgClr>
                  <a:srgbClr val="FCC03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546-49FF-A45B-96FD8EEFFDEB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FCC03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546-49FF-A45B-96FD8EEFFDEB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FCC036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546-49FF-A45B-96FD8EEFFDEB}"/>
              </c:ext>
            </c:extLst>
          </c:dPt>
          <c:dLbls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46-49FF-A45B-96FD8EEFFDE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46-49FF-A45B-96FD8EEFFDEB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46-49FF-A45B-96FD8EEFF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'Raunverð íbúða'!$B$12:$B$25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'Raunverð íbúða'!$C$12:$C$25</c:f>
              <c:numCache>
                <c:formatCode>0.0</c:formatCode>
                <c:ptCount val="14"/>
                <c:pt idx="0">
                  <c:v>3.6380597014925353</c:v>
                </c:pt>
                <c:pt idx="1">
                  <c:v>0.45004500450045448</c:v>
                </c:pt>
                <c:pt idx="2">
                  <c:v>1.7921146953405076</c:v>
                </c:pt>
                <c:pt idx="3">
                  <c:v>5.7218309859154992</c:v>
                </c:pt>
                <c:pt idx="4">
                  <c:v>7.5770191507077422</c:v>
                </c:pt>
                <c:pt idx="5">
                  <c:v>7.1207430340557432</c:v>
                </c:pt>
                <c:pt idx="6">
                  <c:v>4.8410404624277481</c:v>
                </c:pt>
                <c:pt idx="7">
                  <c:v>2.2053756030324001</c:v>
                </c:pt>
                <c:pt idx="8">
                  <c:v>2.4275118004045915</c:v>
                </c:pt>
                <c:pt idx="9">
                  <c:v>3.489137590520075</c:v>
                </c:pt>
                <c:pt idx="10">
                  <c:v>2.2999999999999998</c:v>
                </c:pt>
                <c:pt idx="11">
                  <c:v>-0.6</c:v>
                </c:pt>
                <c:pt idx="12">
                  <c:v>2.2999999999999998</c:v>
                </c:pt>
                <c:pt idx="13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46-49FF-A45B-96FD8EEFFDEB}"/>
            </c:ext>
          </c:extLst>
        </c:ser>
        <c:ser>
          <c:idx val="1"/>
          <c:order val="1"/>
          <c:tx>
            <c:strRef>
              <c:f>'Raunverð íbúða'!$D$2</c:f>
              <c:strCache>
                <c:ptCount val="1"/>
                <c:pt idx="0">
                  <c:v>Raunverð íbúða</c:v>
                </c:pt>
              </c:strCache>
            </c:strRef>
          </c:tx>
          <c:spPr>
            <a:solidFill>
              <a:srgbClr val="B2B4B2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4546-49FF-A45B-96FD8EEFFDEB}"/>
              </c:ext>
            </c:extLst>
          </c:dPt>
          <c:dPt>
            <c:idx val="12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4546-49FF-A45B-96FD8EEFFDEB}"/>
              </c:ext>
            </c:extLst>
          </c:dPt>
          <c:dPt>
            <c:idx val="13"/>
            <c:invertIfNegative val="0"/>
            <c:bubble3D val="0"/>
            <c:spPr>
              <a:pattFill prst="dkUpDiag">
                <a:fgClr>
                  <a:srgbClr val="B2B4B2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4546-49FF-A45B-96FD8EEFFDEB}"/>
              </c:ext>
            </c:extLst>
          </c:dPt>
          <c:dLbls>
            <c:dLbl>
              <c:idx val="1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46-49FF-A45B-96FD8EEFFDEB}"/>
                </c:ext>
              </c:extLst>
            </c:dLbl>
            <c:dLbl>
              <c:idx val="1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46-49FF-A45B-96FD8EEFFDEB}"/>
                </c:ext>
              </c:extLst>
            </c:dLbl>
            <c:dLbl>
              <c:idx val="1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46-49FF-A45B-96FD8EEFF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T Norms" panose="02000503030000020003" pitchFamily="2" charset="0"/>
                    <a:ea typeface="+mn-ea"/>
                    <a:cs typeface="+mn-cs"/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'Raunverð íbúða'!$B$12:$B$25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'Raunverð íbúða'!$D$12:$D$25</c:f>
              <c:numCache>
                <c:formatCode>0.0</c:formatCode>
                <c:ptCount val="14"/>
                <c:pt idx="0">
                  <c:v>2.665457842248431</c:v>
                </c:pt>
                <c:pt idx="1">
                  <c:v>0.36014170385030297</c:v>
                </c:pt>
                <c:pt idx="2">
                  <c:v>4.3322161445697782</c:v>
                </c:pt>
                <c:pt idx="3">
                  <c:v>5.2366555662460179</c:v>
                </c:pt>
                <c:pt idx="4">
                  <c:v>6.8950550157044432</c:v>
                </c:pt>
                <c:pt idx="5">
                  <c:v>12.535684018182568</c:v>
                </c:pt>
                <c:pt idx="6">
                  <c:v>12.888592396590216</c:v>
                </c:pt>
                <c:pt idx="7">
                  <c:v>3.047563741632997</c:v>
                </c:pt>
                <c:pt idx="8">
                  <c:v>2.2069359381750253</c:v>
                </c:pt>
                <c:pt idx="9">
                  <c:v>4.0340849953832247</c:v>
                </c:pt>
                <c:pt idx="10">
                  <c:v>10.3</c:v>
                </c:pt>
                <c:pt idx="11">
                  <c:v>13.1</c:v>
                </c:pt>
                <c:pt idx="12">
                  <c:v>1</c:v>
                </c:pt>
                <c:pt idx="1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546-49FF-A45B-96FD8EEFFD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2097539584"/>
        <c:axId val="2097532040"/>
      </c:barChart>
      <c:catAx>
        <c:axId val="209753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31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2097532040"/>
        <c:crosses val="autoZero"/>
        <c:auto val="1"/>
        <c:lblAlgn val="ctr"/>
        <c:lblOffset val="100"/>
        <c:noMultiLvlLbl val="0"/>
      </c:catAx>
      <c:valAx>
        <c:axId val="2097532040"/>
        <c:scaling>
          <c:orientation val="minMax"/>
          <c:max val="14"/>
          <c:min val="-2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T Norms" panose="02000503030000020003" pitchFamily="2" charset="0"/>
                <a:ea typeface="+mn-ea"/>
                <a:cs typeface="+mn-cs"/>
              </a:defRPr>
            </a:pPr>
            <a:endParaRPr lang="is-IS"/>
          </a:p>
        </c:txPr>
        <c:crossAx val="209753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T Norms" panose="02000503030000020003" pitchFamily="2" charset="0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  <a:latin typeface="TT Norms" panose="02000503030000020003" pitchFamily="2" charset="0"/>
        </a:defRPr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  <a:effectLst/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effectLst/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  <a:effectLst/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  <a:effectLst/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  <a:effectLst/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  <a:effectLst/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  <a:effectLst/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  <a:effectLst/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  <a:effectLst/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  <a:effectLst/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  <a:effectLst/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  <a:effectLst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  <a:effectLst/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  <a:effectLst/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100"/>
            </a:lvl1pPr>
          </a:lstStyle>
          <a:p>
            <a:fld id="{1386E511-D742-4EFE-90B5-C9FC42762E0F}" type="datetimeFigureOut">
              <a:rPr lang="en-GB" smtClean="0"/>
              <a:pPr/>
              <a:t>18/05/2022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1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1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Reglur FME varðandi lánsfjárhlutfall</a:t>
            </a:r>
          </a:p>
          <a:p>
            <a:r>
              <a:rPr lang="is-IS" dirty="0"/>
              <a:t>Betur í stakk búin til að takast á við áföll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78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Uppfært</a:t>
            </a:r>
            <a:endParaRPr lang="is-IS" b="0" dirty="0"/>
          </a:p>
          <a:p>
            <a:endParaRPr lang="is-IS" b="0" dirty="0"/>
          </a:p>
          <a:p>
            <a:r>
              <a:rPr lang="is-IS" b="0" dirty="0"/>
              <a:t>Hækkun atvinnuleysis á þriðja ársfjórðung 2020 var ekki jafn snörp og við var búist í maí.</a:t>
            </a:r>
          </a:p>
          <a:p>
            <a:r>
              <a:rPr lang="is-IS" b="0" dirty="0"/>
              <a:t>Á móti kemur að ekki er útlit fyrir jafn krappan viðsnúning árið 2021 og 2022.</a:t>
            </a:r>
          </a:p>
          <a:p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05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76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/>
              <a:t>Uppfært! </a:t>
            </a:r>
          </a:p>
          <a:p>
            <a:r>
              <a:rPr lang="is-IS" b="1"/>
              <a:t>(mynd til vinstri)</a:t>
            </a:r>
          </a:p>
          <a:p>
            <a:r>
              <a:rPr lang="is-IS" b="0"/>
              <a:t>-Frá áramótum hefur gengi krónu lækkað um rúm 18% gagnvart evrunni, rúm 12% gagnvart dollaranum og tæp 10% gagnvart pundinu. Mest var veiking átti sér stað í mars en á móti styrktist krónan á seinni hluta maímánaðar og byrjun júní. Síðan þá hefur gengið leitað jafnt og þétt uppá við utan skot til styrkingar í kjölfar tilkynningar Seðlabanka Íslands um frekari inngrip á gjaldeyrismarkaði.</a:t>
            </a:r>
          </a:p>
          <a:p>
            <a:r>
              <a:rPr lang="is-IS" b="0"/>
              <a:t>-Seðlabankinn hefur gripið inn í gjaldeyrismarkað með sölu á erlendum gjaldeyri til að draga úr veikingu krónunnar. Til þessa hefur bankinn notað um </a:t>
            </a:r>
            <a:r>
              <a:rPr lang="is-IS" b="1"/>
              <a:t>XXX</a:t>
            </a:r>
            <a:r>
              <a:rPr lang="is-IS" b="0"/>
              <a:t> evrur sem samsvarar um </a:t>
            </a:r>
            <a:r>
              <a:rPr lang="is-IS" b="1"/>
              <a:t>XX%</a:t>
            </a:r>
            <a:r>
              <a:rPr lang="is-IS" b="0"/>
              <a:t> af heildargjaldeyrisforða bankans. Í maí síðastliðnum hafði Seðlabankinn notað um 100M evrur af 6 ma. evrum sem þeir eiga en síðan þá hafa þeir notað um </a:t>
            </a:r>
            <a:r>
              <a:rPr lang="is-IS" b="1"/>
              <a:t>XX evrur</a:t>
            </a:r>
            <a:r>
              <a:rPr lang="is-IS" b="0"/>
              <a:t>.</a:t>
            </a:r>
          </a:p>
          <a:p>
            <a:r>
              <a:rPr lang="is-IS" b="0"/>
              <a:t>Ef að þessi þróun á gengi krónunnar er borin saman við önnur samdráttar skeið kemur í ljós að veiking hennar mætti kalla hóflega...</a:t>
            </a:r>
          </a:p>
          <a:p>
            <a:endParaRPr lang="is-IS" b="0"/>
          </a:p>
          <a:p>
            <a:endParaRPr lang="is-IS" b="0"/>
          </a:p>
          <a:p>
            <a:r>
              <a:rPr lang="is-IS" b="0"/>
              <a:t>Áhugaverð saga að sjá að þó Krónan sé veikari gagnvart evrunni þá hefur vegin gengisvísitala styrkts frá útgáfu þjóðhagspár í maí.</a:t>
            </a:r>
          </a:p>
          <a:p>
            <a:r>
              <a:rPr lang="is-IS" b="0"/>
              <a:t>Það er vegna þess að Evran og Dollari þróuðust í ólíka átt á milli Maí og September 2020.</a:t>
            </a:r>
          </a:p>
          <a:p>
            <a:r>
              <a:rPr lang="is-IS" b="0"/>
              <a:t>Þetta er mjög áhugavert saga. Spurning hvort það sé hins vegar hægt að setja hana fram á nógu snarpan hátt til þess að henta Þjóðhagsspánni.</a:t>
            </a:r>
            <a:endParaRPr lang="is-I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59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/>
              <a:t>Uppfært! </a:t>
            </a:r>
          </a:p>
          <a:p>
            <a:r>
              <a:rPr lang="is-IS" b="1"/>
              <a:t>(mynd til vinstri)</a:t>
            </a:r>
          </a:p>
          <a:p>
            <a:r>
              <a:rPr lang="is-IS" b="0"/>
              <a:t>-Frá áramótum hefur gengi krónu lækkað um rúm 18% gagnvart evrunni, rúm 12% gagnvart dollaranum og tæp 10% gagnvart pundinu. Mest var veiking átti sér stað í mars en á móti styrktist krónan á seinni hluta maímánaðar og byrjun júní. Síðan þá hefur gengið leitað jafnt og þétt uppá við utan skot til styrkingar í kjölfar tilkynningar Seðlabanka Íslands um frekari inngrip á gjaldeyrismarkaði.</a:t>
            </a:r>
          </a:p>
          <a:p>
            <a:r>
              <a:rPr lang="is-IS" b="0"/>
              <a:t>-Seðlabankinn hefur gripið inn í gjaldeyrismarkað með sölu á erlendum gjaldeyri til að draga úr veikingu krónunnar. Til þessa hefur bankinn notað um </a:t>
            </a:r>
            <a:r>
              <a:rPr lang="is-IS" b="1"/>
              <a:t>XXX</a:t>
            </a:r>
            <a:r>
              <a:rPr lang="is-IS" b="0"/>
              <a:t> evrur sem samsvarar um </a:t>
            </a:r>
            <a:r>
              <a:rPr lang="is-IS" b="1"/>
              <a:t>XX%</a:t>
            </a:r>
            <a:r>
              <a:rPr lang="is-IS" b="0"/>
              <a:t> af heildargjaldeyrisforða bankans. Í maí síðastliðnum hafði Seðlabankinn notað um 100M evrur af 6 ma. evrum sem þeir eiga en síðan þá hafa þeir notað um </a:t>
            </a:r>
            <a:r>
              <a:rPr lang="is-IS" b="1"/>
              <a:t>XX evrur</a:t>
            </a:r>
            <a:r>
              <a:rPr lang="is-IS" b="0"/>
              <a:t>.</a:t>
            </a:r>
          </a:p>
          <a:p>
            <a:r>
              <a:rPr lang="is-IS" b="0"/>
              <a:t>Ef að þessi þróun á gengi krónunnar er borin saman við önnur samdráttar skeið kemur í ljós að veiking hennar mætti kalla hóflega...</a:t>
            </a:r>
          </a:p>
          <a:p>
            <a:endParaRPr lang="is-IS" b="0"/>
          </a:p>
          <a:p>
            <a:endParaRPr lang="is-IS" b="0"/>
          </a:p>
          <a:p>
            <a:r>
              <a:rPr lang="is-IS" b="0"/>
              <a:t>Áhugaverð saga að sjá að þó Krónan sé veikari gagnvart evrunni þá hefur vegin gengisvísitala styrkts frá útgáfu þjóðhagspár í maí.</a:t>
            </a:r>
          </a:p>
          <a:p>
            <a:r>
              <a:rPr lang="is-IS" b="0"/>
              <a:t>Það er vegna þess að Evran og Dollari þróuðust í ólíka átt á milli Maí og September 2020.</a:t>
            </a:r>
          </a:p>
          <a:p>
            <a:r>
              <a:rPr lang="is-IS" b="0"/>
              <a:t>Þetta er mjög áhugavert saga. Spurning hvort það sé hins vegar hægt að setja hana fram á nógu snarpan hátt til þess að henta Þjóðhagsspánni.</a:t>
            </a:r>
            <a:endParaRPr lang="is-I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963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Uppfært</a:t>
            </a:r>
            <a:br>
              <a:rPr lang="is-IS" b="1" dirty="0"/>
            </a:br>
            <a:r>
              <a:rPr lang="is-IS" b="0" dirty="0"/>
              <a:t>Önnur eins mynd á næstu síðu nema breyttur Y-ás</a:t>
            </a:r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23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Uppfært</a:t>
            </a:r>
            <a:br>
              <a:rPr lang="is-IS" b="1" dirty="0"/>
            </a:br>
            <a:r>
              <a:rPr lang="is-IS" b="0" dirty="0"/>
              <a:t>Önnur eins mynd á næstu síðu nema breyttur Y-ás</a:t>
            </a:r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7914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Uppfært</a:t>
            </a:r>
            <a:endParaRPr lang="is-IS" b="0" dirty="0"/>
          </a:p>
          <a:p>
            <a:endParaRPr lang="is-I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326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681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b="1" dirty="0"/>
              <a:t>Uppfært</a:t>
            </a:r>
            <a:endParaRPr lang="is-IS" b="0" dirty="0"/>
          </a:p>
          <a:p>
            <a:endParaRPr lang="is-IS" b="0" dirty="0"/>
          </a:p>
          <a:p>
            <a:r>
              <a:rPr lang="is-IS" b="0" dirty="0"/>
              <a:t>(</a:t>
            </a:r>
            <a:r>
              <a:rPr lang="is-IS" b="0" dirty="0" err="1"/>
              <a:t>Ps</a:t>
            </a:r>
            <a:r>
              <a:rPr lang="is-IS" b="0" dirty="0"/>
              <a:t>. Litavalið var bara til að pirra augun ykkar)</a:t>
            </a:r>
            <a:endParaRPr lang="is-I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2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Kaupmáttur eftir aldri (unga fólkið) og smærri eignir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668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/>
              <a:t>Kaupmáttur eftir aldri (unga fólkið) og smærri eignir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85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Reglur FME varðandi lánsfjárhlutfall</a:t>
            </a:r>
          </a:p>
          <a:p>
            <a:r>
              <a:rPr lang="is-IS" dirty="0"/>
              <a:t>Betur í stakk búin til að takast á við áföll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672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Reglur FME varðandi lánsfjárhlutfall</a:t>
            </a:r>
          </a:p>
          <a:p>
            <a:r>
              <a:rPr lang="is-IS" dirty="0"/>
              <a:t>Betur í stakk búin til að takast á við áföll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16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254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15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33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slandsbanki.is/default.aspx?pageid=66767ef9-b051-11e8-954f-005056b00087" TargetMode="External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B5E00F4-B8D0-4F14-9551-22B208AB1D7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</p:spPr>
        <p:txBody>
          <a:bodyPr tIns="684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 Black" panose="020B0A04020102020204" pitchFamily="34" charset="0"/>
              <a:buNone/>
              <a:tabLst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 Black" panose="020B0A04020102020204" pitchFamily="34" charset="0"/>
              <a:buNone/>
              <a:tabLst/>
              <a:defRPr/>
            </a:pPr>
            <a:r>
              <a:rPr lang="en-GB" sz="1600" dirty="0"/>
              <a:t>Click here and insert picture using the Insert tab, Pictures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5135" y="2286000"/>
            <a:ext cx="7033853" cy="3049588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BE6CE71-A2DD-4613-B6E7-6A2AEE51BE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11240294" y="5526882"/>
            <a:ext cx="1524000" cy="379412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None/>
              <a:defRPr sz="1200">
                <a:solidFill>
                  <a:schemeClr val="accent1"/>
                </a:solidFill>
              </a:defRPr>
            </a:lvl4pPr>
            <a:lvl5pPr marL="0" indent="0"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islandsbanki.is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6E5FE6-1F2A-491B-B4EA-C5E2AD0552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19302" y="1524000"/>
            <a:ext cx="1173284" cy="416687"/>
          </a:xfrm>
          <a:custGeom>
            <a:avLst/>
            <a:gdLst>
              <a:gd name="connsiteX0" fmla="*/ 1205255 w 5838722"/>
              <a:gd name="connsiteY0" fmla="*/ 480027 h 2073600"/>
              <a:gd name="connsiteX1" fmla="*/ 1606641 w 5838722"/>
              <a:gd name="connsiteY1" fmla="*/ 528174 h 2073600"/>
              <a:gd name="connsiteX2" fmla="*/ 3857234 w 5838722"/>
              <a:gd name="connsiteY2" fmla="*/ 1482696 h 2073600"/>
              <a:gd name="connsiteX3" fmla="*/ 5772632 w 5838722"/>
              <a:gd name="connsiteY3" fmla="*/ 518565 h 2073600"/>
              <a:gd name="connsiteX4" fmla="*/ 5830094 w 5838722"/>
              <a:gd name="connsiteY4" fmla="*/ 486534 h 2073600"/>
              <a:gd name="connsiteX5" fmla="*/ 5820518 w 5838722"/>
              <a:gd name="connsiteY5" fmla="*/ 563408 h 2073600"/>
              <a:gd name="connsiteX6" fmla="*/ 3855242 w 5838722"/>
              <a:gd name="connsiteY6" fmla="*/ 2069970 h 2073600"/>
              <a:gd name="connsiteX7" fmla="*/ 3751172 w 5838722"/>
              <a:gd name="connsiteY7" fmla="*/ 2073600 h 2073600"/>
              <a:gd name="connsiteX8" fmla="*/ 3687425 w 5838722"/>
              <a:gd name="connsiteY8" fmla="*/ 2073600 h 2073600"/>
              <a:gd name="connsiteX9" fmla="*/ 3575717 w 5838722"/>
              <a:gd name="connsiteY9" fmla="*/ 2069295 h 2073600"/>
              <a:gd name="connsiteX10" fmla="*/ 2963382 w 5838722"/>
              <a:gd name="connsiteY10" fmla="*/ 1931130 h 2073600"/>
              <a:gd name="connsiteX11" fmla="*/ 71130 w 5838722"/>
              <a:gd name="connsiteY11" fmla="*/ 854890 h 2073600"/>
              <a:gd name="connsiteX12" fmla="*/ 899 w 5838722"/>
              <a:gd name="connsiteY12" fmla="*/ 845280 h 2073600"/>
              <a:gd name="connsiteX13" fmla="*/ 51976 w 5838722"/>
              <a:gd name="connsiteY13" fmla="*/ 790828 h 2073600"/>
              <a:gd name="connsiteX14" fmla="*/ 1205255 w 5838722"/>
              <a:gd name="connsiteY14" fmla="*/ 480027 h 2073600"/>
              <a:gd name="connsiteX15" fmla="*/ 3859283 w 5838722"/>
              <a:gd name="connsiteY15" fmla="*/ 0 h 2073600"/>
              <a:gd name="connsiteX16" fmla="*/ 4339502 w 5838722"/>
              <a:gd name="connsiteY16" fmla="*/ 481806 h 2073600"/>
              <a:gd name="connsiteX17" fmla="*/ 3859283 w 5838722"/>
              <a:gd name="connsiteY17" fmla="*/ 963612 h 2073600"/>
              <a:gd name="connsiteX18" fmla="*/ 3379064 w 5838722"/>
              <a:gd name="connsiteY18" fmla="*/ 481806 h 2073600"/>
              <a:gd name="connsiteX19" fmla="*/ 3859283 w 5838722"/>
              <a:gd name="connsiteY19" fmla="*/ 0 h 20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8722" h="2073600">
                <a:moveTo>
                  <a:pt x="1205255" y="480027"/>
                </a:moveTo>
                <a:cubicBezTo>
                  <a:pt x="1342675" y="480928"/>
                  <a:pt x="1478150" y="496143"/>
                  <a:pt x="1606641" y="528174"/>
                </a:cubicBezTo>
                <a:cubicBezTo>
                  <a:pt x="2541994" y="758797"/>
                  <a:pt x="2921881" y="1482696"/>
                  <a:pt x="3857234" y="1482696"/>
                </a:cubicBezTo>
                <a:cubicBezTo>
                  <a:pt x="4572317" y="1482696"/>
                  <a:pt x="5047974" y="1261683"/>
                  <a:pt x="5772632" y="518565"/>
                </a:cubicBezTo>
                <a:cubicBezTo>
                  <a:pt x="5804556" y="483331"/>
                  <a:pt x="5817326" y="476924"/>
                  <a:pt x="5830094" y="486534"/>
                </a:cubicBezTo>
                <a:cubicBezTo>
                  <a:pt x="5842864" y="496143"/>
                  <a:pt x="5842864" y="512158"/>
                  <a:pt x="5820518" y="563408"/>
                </a:cubicBezTo>
                <a:cubicBezTo>
                  <a:pt x="5696017" y="821057"/>
                  <a:pt x="5027798" y="1985845"/>
                  <a:pt x="3855242" y="2069970"/>
                </a:cubicBezTo>
                <a:lnTo>
                  <a:pt x="3751172" y="2073600"/>
                </a:lnTo>
                <a:lnTo>
                  <a:pt x="3687425" y="2073600"/>
                </a:lnTo>
                <a:lnTo>
                  <a:pt x="3575717" y="2069295"/>
                </a:lnTo>
                <a:cubicBezTo>
                  <a:pt x="3383423" y="2054850"/>
                  <a:pt x="3179264" y="2011207"/>
                  <a:pt x="2963382" y="1931130"/>
                </a:cubicBezTo>
                <a:cubicBezTo>
                  <a:pt x="1852450" y="1521134"/>
                  <a:pt x="1600256" y="605048"/>
                  <a:pt x="71130" y="854890"/>
                </a:cubicBezTo>
                <a:cubicBezTo>
                  <a:pt x="20053" y="864499"/>
                  <a:pt x="7283" y="861296"/>
                  <a:pt x="899" y="845280"/>
                </a:cubicBezTo>
                <a:cubicBezTo>
                  <a:pt x="-5486" y="822859"/>
                  <a:pt x="23245" y="806843"/>
                  <a:pt x="51976" y="790828"/>
                </a:cubicBezTo>
                <a:cubicBezTo>
                  <a:pt x="363228" y="603447"/>
                  <a:pt x="792996" y="477325"/>
                  <a:pt x="1205255" y="480027"/>
                </a:cubicBezTo>
                <a:close/>
                <a:moveTo>
                  <a:pt x="3859283" y="0"/>
                </a:moveTo>
                <a:cubicBezTo>
                  <a:pt x="4124501" y="0"/>
                  <a:pt x="4339502" y="215712"/>
                  <a:pt x="4339502" y="481806"/>
                </a:cubicBezTo>
                <a:cubicBezTo>
                  <a:pt x="4339502" y="747900"/>
                  <a:pt x="4124501" y="963612"/>
                  <a:pt x="3859283" y="963612"/>
                </a:cubicBezTo>
                <a:cubicBezTo>
                  <a:pt x="3594065" y="963612"/>
                  <a:pt x="3379064" y="747900"/>
                  <a:pt x="3379064" y="481806"/>
                </a:cubicBezTo>
                <a:cubicBezTo>
                  <a:pt x="3379064" y="215712"/>
                  <a:pt x="3594065" y="0"/>
                  <a:pt x="3859283" y="0"/>
                </a:cubicBezTo>
                <a:close/>
              </a:path>
            </a:pathLst>
          </a:custGeom>
          <a:solidFill>
            <a:srgbClr val="DC1E35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0168E330-6E18-4615-A5B8-F2112F71990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A91F9E-9FAD-4264-8FA7-2AD4A14C0A6E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B6C874D-2F10-4CED-BAEA-BAEE3CDFA51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E87E5CB9-6A74-41EF-B2B1-45F0D9112EC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 rot="16200000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7F29F315-A309-4114-A386-2E924BFB28D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7069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 (F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55982F-54FC-49A6-96A6-EFC47DA7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84CBF7-40DE-4897-BF6B-6D414A89D5A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88701A-1A54-46EF-A941-DFCBFFC031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06240" y="1872000"/>
            <a:ext cx="9106347" cy="4606588"/>
          </a:xfrm>
        </p:spPr>
        <p:txBody>
          <a:bodyPr numCol="3" spcCol="1908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6CE8964D-F998-489F-9054-1D691F0B4D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046" y="3203031"/>
            <a:ext cx="208581" cy="40601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1.</a:t>
            </a:r>
          </a:p>
          <a:p>
            <a:pPr lvl="1"/>
            <a:endParaRPr lang="en-GB" dirty="0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AD45F915-739F-4466-9CBA-08931BE76F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2627" y="3203031"/>
            <a:ext cx="1938926" cy="40601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4F63F6D9-1D9F-4FC7-8B4B-5A36E1993F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0999" y="3609049"/>
            <a:ext cx="2133601" cy="248854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3892B997-2E10-4282-B89F-D19651568D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B83324-4CF1-4661-90FC-85B02C31B531}"/>
              </a:ext>
            </a:extLst>
          </p:cNvPr>
          <p:cNvCxnSpPr/>
          <p:nvPr userDrawn="1"/>
        </p:nvCxnSpPr>
        <p:spPr>
          <a:xfrm>
            <a:off x="381000" y="3001085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B198F64C-9D28-4983-80CD-D0A112C2E7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39279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 (Flow) no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55982F-54FC-49A6-96A6-EFC47DA7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84CBF7-40DE-4897-BF6B-6D414A89D5A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88701A-1A54-46EF-A941-DFCBFFC031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06240" y="1872000"/>
            <a:ext cx="9106347" cy="4606588"/>
          </a:xfrm>
        </p:spPr>
        <p:txBody>
          <a:bodyPr numCol="3" spcCol="1908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3892B997-2E10-4282-B89F-D19651568D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B198F64C-9D28-4983-80CD-D0A112C2E7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34409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C410F770-C9DF-4EBD-91B6-52B0A34807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04288" y="760413"/>
            <a:ext cx="3287712" cy="6097587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55982F-54FC-49A6-96A6-EFC47DA7C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44" y="380880"/>
            <a:ext cx="6034844" cy="7638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84CBF7-40DE-4897-BF6B-6D414A89D5A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687190" y="1198495"/>
            <a:ext cx="6029396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88701A-1A54-46EF-A941-DFCBFFC031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06241" y="1872000"/>
            <a:ext cx="2908800" cy="4606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9E535C-E23F-42E9-9D64-009C96904B6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06178" y="1872000"/>
            <a:ext cx="2907609" cy="4606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3892B997-2E10-4282-B89F-D19651568D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2872927C-3C2D-4545-90D8-0FD3EC1E9B7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66322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2514" y="380880"/>
            <a:ext cx="6025210" cy="76271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488" y="1868238"/>
            <a:ext cx="2908300" cy="4610937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84CBF7-40DE-4897-BF6B-6D414A89D5A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792029" y="1195754"/>
            <a:ext cx="6015696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A161D53-6FBD-4D88-94C5-B4B95DE0B0C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04288" y="1868238"/>
            <a:ext cx="2903436" cy="4610349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2AD369-1DF6-4717-AFD4-C6F063C446F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-2882" y="760413"/>
            <a:ext cx="5617870" cy="6097158"/>
          </a:xfrm>
          <a:noFill/>
        </p:spPr>
        <p:txBody>
          <a:bodyPr tIns="72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BEEEFBD3-3089-43EA-B0AA-36697C094DE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5835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9DB51AA9-ABFF-4F26-A3A7-9148EE77B7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C159DCD-0C7A-4F8D-878C-13B1DE898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60413"/>
            <a:ext cx="4838700" cy="6097587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44BAC19B-1118-4B12-9F16-E1DD8AAAB25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30788" y="760412"/>
            <a:ext cx="6007100" cy="2955600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65E0AF7-CDBA-4859-966A-27D0BDD915E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030788" y="3904197"/>
            <a:ext cx="6007100" cy="2953803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BC1C6-3088-4E74-849D-FCF15110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E42BA-DA82-443E-947C-CCAE856A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EC215-858C-4B5B-A2E2-E4180F64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960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C159DCD-0C7A-4F8D-878C-13B1DE8986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882" y="760413"/>
            <a:ext cx="3553200" cy="4002278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65E0AF7-CDBA-4859-966A-27D0BDD915E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740903" y="760413"/>
            <a:ext cx="3553200" cy="3999846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343216-B4F0-41F0-8D2A-8F57869387C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484688" y="760413"/>
            <a:ext cx="3553200" cy="3999846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E17E8C-0DB6-405A-9C6B-7FCFC1FCFA2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81000" y="4917250"/>
            <a:ext cx="3169317" cy="156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 Black" panose="020B0A04020102020204" pitchFamily="34" charset="0"/>
              <a:buNone/>
              <a:tabLst/>
              <a:defRPr/>
            </a:lvl1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Arial Black" panose="020B0A04020102020204" pitchFamily="34" charset="0"/>
              <a:buChar char="—"/>
              <a:tabLst/>
              <a:defRPr/>
            </a:pPr>
            <a:r>
              <a:rPr lang="en-GB" dirty="0"/>
              <a:t>For no bullet text: Delete bullet, highlight first word(s), red and bold, other text stays black and regular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0C3AD00-BE58-4081-8293-7294875DB20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738018" y="4917250"/>
            <a:ext cx="3553200" cy="1559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For no bullet text: Delete bullet, highlight first word(s), red and bold, other text stays black and regular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385F38D-2ECC-4700-8A6D-C1566E8281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78918" y="4917250"/>
            <a:ext cx="3558970" cy="15599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For no bullet text: Delete bullet, highlight first word(s), red and bold, other text stays black and regular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AAC5F662-202E-4619-BFA1-0A9D16E220D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ABC1C6-3088-4E74-849D-FCF15110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E42BA-DA82-443E-947C-CCAE856A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EC215-858C-4B5B-A2E2-E4180F647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5D4C0443-7D17-480B-87E7-694F4EAB13F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395903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informatio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B28DF-CE1C-43C8-B262-598B328D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87C26821-E02B-410D-AC36-EC9804A0B77A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CA9DB93-11B5-4DA6-969F-211DACBDDB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4500" y="1866360"/>
            <a:ext cx="1358900" cy="194364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2076A7-3C25-4A57-9F4B-9257BB0820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4500" y="4151892"/>
            <a:ext cx="1358900" cy="194569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ADEA946-E1F6-4EED-AF03-F8C8661C2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54888" y="1866360"/>
            <a:ext cx="1358900" cy="194364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FF4A4B8-B129-4127-8A31-505D15D9BB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54888" y="4151892"/>
            <a:ext cx="1358900" cy="194569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5B5A89F-B0F8-47A9-BF74-377A4238068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455276" y="1866359"/>
            <a:ext cx="1357312" cy="1944429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7079125-B3B9-4ACA-8B5C-E1245258CF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455276" y="4151892"/>
            <a:ext cx="1357312" cy="194569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50E5320-FC24-4B23-9131-C7F8E3EE8B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046" y="3203031"/>
            <a:ext cx="208581" cy="40601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1.</a:t>
            </a:r>
          </a:p>
          <a:p>
            <a:pPr lvl="1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84F53-4A1F-44D3-A354-42C3E754D7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2627" y="3203031"/>
            <a:ext cx="1938926" cy="40601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7284F42-0204-4A7B-8DE8-686AC0E387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0999" y="3609049"/>
            <a:ext cx="2133601" cy="248854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Picture Placeholder 13">
            <a:extLst>
              <a:ext uri="{FF2B5EF4-FFF2-40B4-BE49-F238E27FC236}">
                <a16:creationId xmlns:a16="http://schemas.microsoft.com/office/drawing/2014/main" id="{38D2583A-1A9D-4C81-91C7-70216105266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706241" y="1905000"/>
            <a:ext cx="1357759" cy="1905000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2" name="Picture Placeholder 13">
            <a:extLst>
              <a:ext uri="{FF2B5EF4-FFF2-40B4-BE49-F238E27FC236}">
                <a16:creationId xmlns:a16="http://schemas.microsoft.com/office/drawing/2014/main" id="{710F7B0C-382F-49D4-8771-8D4753F1670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706241" y="4192588"/>
            <a:ext cx="1357759" cy="1905000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3" name="Picture Placeholder 13">
            <a:extLst>
              <a:ext uri="{FF2B5EF4-FFF2-40B4-BE49-F238E27FC236}">
                <a16:creationId xmlns:a16="http://schemas.microsoft.com/office/drawing/2014/main" id="{1C33D5F5-2352-4DF4-860C-447B46A7D78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803900" y="1905000"/>
            <a:ext cx="1357759" cy="1905000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4" name="Picture Placeholder 13">
            <a:extLst>
              <a:ext uri="{FF2B5EF4-FFF2-40B4-BE49-F238E27FC236}">
                <a16:creationId xmlns:a16="http://schemas.microsoft.com/office/drawing/2014/main" id="{8019C584-EB6E-4C24-AAC2-6EB9F3ED678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803900" y="4192588"/>
            <a:ext cx="1357759" cy="1905000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id="{607D99E6-CB1B-44B7-9A38-EB496D98277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12829" y="1905000"/>
            <a:ext cx="1357759" cy="1905000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Picture Placeholder 13">
            <a:extLst>
              <a:ext uri="{FF2B5EF4-FFF2-40B4-BE49-F238E27FC236}">
                <a16:creationId xmlns:a16="http://schemas.microsoft.com/office/drawing/2014/main" id="{443D1434-AB89-4DDD-8B8A-A63F4B28511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912829" y="4192588"/>
            <a:ext cx="1357759" cy="1905000"/>
          </a:xfrm>
        </p:spPr>
        <p:txBody>
          <a:bodyPr tIns="72000" anchor="t" anchorCtr="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4DA515D-FE1F-45B1-856D-29F113F2B0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46D1F-DA59-40E7-B677-D4E8D91E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A9E7A-083D-4360-A9C4-38520C79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AC8BC-B81B-452E-8C59-47C7AF70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223820-A84E-475B-A6C0-C89F283B7D79}"/>
              </a:ext>
            </a:extLst>
          </p:cNvPr>
          <p:cNvCxnSpPr/>
          <p:nvPr userDrawn="1"/>
        </p:nvCxnSpPr>
        <p:spPr>
          <a:xfrm>
            <a:off x="381000" y="3001085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40">
            <a:extLst>
              <a:ext uri="{FF2B5EF4-FFF2-40B4-BE49-F238E27FC236}">
                <a16:creationId xmlns:a16="http://schemas.microsoft.com/office/drawing/2014/main" id="{AACB1FB2-AD7C-42CE-B3E0-D4D52E4F86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79814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grid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50E5320-FC24-4B23-9131-C7F8E3EE8B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707200" y="2083241"/>
            <a:ext cx="208581" cy="400880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  <a:p>
            <a:pPr lvl="1"/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84F53-4A1F-44D3-A354-42C3E754D7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15782" y="2083240"/>
            <a:ext cx="2697618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7284F42-0204-4A7B-8DE8-686AC0E387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707200" y="2469612"/>
            <a:ext cx="2908299" cy="13403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223820-A84E-475B-A6C0-C89F283B7D79}"/>
              </a:ext>
            </a:extLst>
          </p:cNvPr>
          <p:cNvCxnSpPr/>
          <p:nvPr userDrawn="1"/>
        </p:nvCxnSpPr>
        <p:spPr>
          <a:xfrm>
            <a:off x="2707200" y="1918563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73943229-1D17-4D71-ABBF-329B67F6FD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805488" y="2082991"/>
            <a:ext cx="208581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</a:t>
            </a:r>
          </a:p>
          <a:p>
            <a:pPr lvl="1"/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A36E14B-E654-4FE5-A626-3C562C94BC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013890" y="2082991"/>
            <a:ext cx="2694321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8E577E1D-C2BD-4716-9CB6-6311F91258A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805487" y="2469363"/>
            <a:ext cx="2908800" cy="13403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04683F-0ABE-41DA-9814-9C7B59C433AC}"/>
              </a:ext>
            </a:extLst>
          </p:cNvPr>
          <p:cNvCxnSpPr/>
          <p:nvPr userDrawn="1"/>
        </p:nvCxnSpPr>
        <p:spPr>
          <a:xfrm>
            <a:off x="5806800" y="1918314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20">
            <a:extLst>
              <a:ext uri="{FF2B5EF4-FFF2-40B4-BE49-F238E27FC236}">
                <a16:creationId xmlns:a16="http://schemas.microsoft.com/office/drawing/2014/main" id="{E3B012BD-3B17-4DE1-9034-86A221B3A55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902800" y="2082991"/>
            <a:ext cx="208581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3</a:t>
            </a:r>
          </a:p>
          <a:p>
            <a:pPr lvl="1"/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E61E4DA6-3BDA-476F-A48D-1EF968E4C37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9118447" y="2082991"/>
            <a:ext cx="2693490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B44CDAC1-8BD7-43F2-BB43-DF8AC3EB3A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02800" y="2469363"/>
            <a:ext cx="2908800" cy="13403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061167-67AC-498F-8196-7299B48B5427}"/>
              </a:ext>
            </a:extLst>
          </p:cNvPr>
          <p:cNvCxnSpPr/>
          <p:nvPr userDrawn="1"/>
        </p:nvCxnSpPr>
        <p:spPr>
          <a:xfrm>
            <a:off x="8903638" y="1918314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7EEE2C84-DCEC-4B45-AA01-C4398817331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707851" y="4360800"/>
            <a:ext cx="208581" cy="400880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4</a:t>
            </a:r>
          </a:p>
          <a:p>
            <a:pPr lvl="1"/>
            <a:endParaRPr lang="en-GB" dirty="0"/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1D7B731C-0311-4A2C-801E-A7F8868049B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916433" y="4360799"/>
            <a:ext cx="2697618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6435DA56-6197-4320-BAA2-41E7C89340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707851" y="4747171"/>
            <a:ext cx="2908299" cy="13403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16686B-BC58-41C4-A9BE-61C503516675}"/>
              </a:ext>
            </a:extLst>
          </p:cNvPr>
          <p:cNvCxnSpPr/>
          <p:nvPr userDrawn="1"/>
        </p:nvCxnSpPr>
        <p:spPr>
          <a:xfrm>
            <a:off x="2707851" y="4196122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EAF4E97B-717A-44A2-8372-678DED23F7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806139" y="4360550"/>
            <a:ext cx="208581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5</a:t>
            </a:r>
          </a:p>
          <a:p>
            <a:pPr lvl="1"/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8296BD15-8564-49FC-A04A-9F8137D28B1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6014541" y="4360550"/>
            <a:ext cx="2694321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6">
            <a:extLst>
              <a:ext uri="{FF2B5EF4-FFF2-40B4-BE49-F238E27FC236}">
                <a16:creationId xmlns:a16="http://schemas.microsoft.com/office/drawing/2014/main" id="{E140CF6A-D7FD-4BC7-AA5F-2DB0380CDD9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5806138" y="4746922"/>
            <a:ext cx="2908800" cy="13403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A232F6-C5DC-4819-B76C-75093F99516E}"/>
              </a:ext>
            </a:extLst>
          </p:cNvPr>
          <p:cNvCxnSpPr/>
          <p:nvPr userDrawn="1"/>
        </p:nvCxnSpPr>
        <p:spPr>
          <a:xfrm>
            <a:off x="5807451" y="4195873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4675183C-9F8A-46F0-A30B-1A44EDBB2AF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03451" y="4360550"/>
            <a:ext cx="208581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1">
                <a:solidFill>
                  <a:schemeClr val="accent1"/>
                </a:solidFill>
              </a:defRPr>
            </a:lvl1pPr>
            <a:lvl2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6</a:t>
            </a:r>
          </a:p>
          <a:p>
            <a:pPr lvl="1"/>
            <a:endParaRPr lang="en-GB" dirty="0"/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8DDD71BE-70F9-476D-A5B3-DCAB71C7355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9119098" y="4360550"/>
            <a:ext cx="2693490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8" name="Text Placeholder 26">
            <a:extLst>
              <a:ext uri="{FF2B5EF4-FFF2-40B4-BE49-F238E27FC236}">
                <a16:creationId xmlns:a16="http://schemas.microsoft.com/office/drawing/2014/main" id="{116BBF6D-3E17-4FEC-8947-4E66CA1EB196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903451" y="4746922"/>
            <a:ext cx="2908800" cy="13403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025D494-F32F-427A-B1F7-C57D5556BDB4}"/>
              </a:ext>
            </a:extLst>
          </p:cNvPr>
          <p:cNvCxnSpPr/>
          <p:nvPr userDrawn="1"/>
        </p:nvCxnSpPr>
        <p:spPr>
          <a:xfrm>
            <a:off x="8904289" y="4195873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4DA515D-FE1F-45B1-856D-29F113F2B0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46D1F-DA59-40E7-B677-D4E8D91E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A9E7A-083D-4360-A9C4-38520C79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AC8BC-B81B-452E-8C59-47C7AF70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Placeholder 40">
            <a:extLst>
              <a:ext uri="{FF2B5EF4-FFF2-40B4-BE49-F238E27FC236}">
                <a16:creationId xmlns:a16="http://schemas.microsoft.com/office/drawing/2014/main" id="{CF52BFBC-3AB8-41F1-BCB0-A5DDD0149A3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193857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grid (alternative 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DF69018-873F-48B1-8BC7-124D031C4735}"/>
              </a:ext>
            </a:extLst>
          </p:cNvPr>
          <p:cNvCxnSpPr/>
          <p:nvPr userDrawn="1"/>
        </p:nvCxnSpPr>
        <p:spPr>
          <a:xfrm>
            <a:off x="2707200" y="1918563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768428-9C1C-4177-9776-1C26201335D8}"/>
              </a:ext>
            </a:extLst>
          </p:cNvPr>
          <p:cNvCxnSpPr/>
          <p:nvPr userDrawn="1"/>
        </p:nvCxnSpPr>
        <p:spPr>
          <a:xfrm>
            <a:off x="5806800" y="1918314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77B76E-83D1-43EA-AF31-93A4DB458865}"/>
              </a:ext>
            </a:extLst>
          </p:cNvPr>
          <p:cNvCxnSpPr/>
          <p:nvPr userDrawn="1"/>
        </p:nvCxnSpPr>
        <p:spPr>
          <a:xfrm>
            <a:off x="8903638" y="1918314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5B136-92EC-44AF-889B-3CC1C2FC81EA}"/>
              </a:ext>
            </a:extLst>
          </p:cNvPr>
          <p:cNvCxnSpPr/>
          <p:nvPr userDrawn="1"/>
        </p:nvCxnSpPr>
        <p:spPr>
          <a:xfrm>
            <a:off x="2707851" y="4196122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A4592A-25DB-4542-9657-1887CE3A960F}"/>
              </a:ext>
            </a:extLst>
          </p:cNvPr>
          <p:cNvCxnSpPr/>
          <p:nvPr userDrawn="1"/>
        </p:nvCxnSpPr>
        <p:spPr>
          <a:xfrm>
            <a:off x="5807451" y="4195873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E76AFD4-045E-4B3F-ADF8-B36A1EBE5F4E}"/>
              </a:ext>
            </a:extLst>
          </p:cNvPr>
          <p:cNvCxnSpPr/>
          <p:nvPr userDrawn="1"/>
        </p:nvCxnSpPr>
        <p:spPr>
          <a:xfrm>
            <a:off x="8904289" y="4195873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FC1301-1504-4E80-A812-B98A8DDEA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C03A9B3-2B31-437C-9F59-B80BBAADEE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05100" y="2046210"/>
            <a:ext cx="2908300" cy="1763790"/>
          </a:xfrm>
        </p:spPr>
        <p:txBody>
          <a:bodyPr/>
          <a:lstStyle>
            <a:lvl1pPr marL="216000" indent="-216000">
              <a:buFont typeface="Arial Black" panose="020B0A04020102020204" pitchFamily="34" charset="0"/>
              <a:buChar char="1"/>
              <a:defRPr sz="1100">
                <a:solidFill>
                  <a:schemeClr val="accent1"/>
                </a:solidFill>
              </a:defRPr>
            </a:lvl1pPr>
            <a:lvl2pPr marL="0" indent="0">
              <a:buClrTx/>
              <a:buFont typeface="Arial" panose="020B0604020202020204" pitchFamily="34" charset="0"/>
              <a:buChar char="​"/>
              <a:defRPr sz="1100"/>
            </a:lvl2pPr>
            <a:lvl3pPr marL="2880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C5BDAA9-7C41-477B-AB50-FD8CB81AD1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06799" y="2046209"/>
            <a:ext cx="2906989" cy="1763791"/>
          </a:xfrm>
        </p:spPr>
        <p:txBody>
          <a:bodyPr/>
          <a:lstStyle>
            <a:lvl1pPr marL="216000" indent="-216000">
              <a:buFont typeface="Arial Black" panose="020B0A04020102020204" pitchFamily="34" charset="0"/>
              <a:buChar char="2"/>
              <a:defRPr sz="1100">
                <a:solidFill>
                  <a:schemeClr val="accent1"/>
                </a:solidFill>
              </a:defRPr>
            </a:lvl1pPr>
            <a:lvl2pPr marL="0" indent="0">
              <a:buClrTx/>
              <a:buFont typeface="Arial" panose="020B0604020202020204" pitchFamily="34" charset="0"/>
              <a:buChar char="​"/>
              <a:defRPr sz="1100"/>
            </a:lvl2pPr>
            <a:lvl3pPr marL="2880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961349-C121-427B-94C7-3CD62E1C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F0DE7-154E-4575-8B46-61D7EC6B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DA4C7-2D2D-47D1-B7BC-859C87D9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192C2CDC-8175-4599-B4DB-6305B8C6DC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904288" y="2046208"/>
            <a:ext cx="2908300" cy="1845568"/>
          </a:xfrm>
        </p:spPr>
        <p:txBody>
          <a:bodyPr/>
          <a:lstStyle>
            <a:lvl1pPr marL="216000" indent="-216000">
              <a:buFont typeface="Arial Black" panose="020B0A04020102020204" pitchFamily="34" charset="0"/>
              <a:buChar char="3"/>
              <a:defRPr sz="1100">
                <a:solidFill>
                  <a:schemeClr val="accent1"/>
                </a:solidFill>
              </a:defRPr>
            </a:lvl1pPr>
            <a:lvl2pPr marL="0" indent="0">
              <a:buClrTx/>
              <a:buFont typeface="Arial" panose="020B0604020202020204" pitchFamily="34" charset="0"/>
              <a:buChar char="​"/>
              <a:defRPr sz="1100"/>
            </a:lvl2pPr>
            <a:lvl3pPr marL="2880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E3B1965E-FE36-4643-A21C-E1A590CA3F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04450" y="4320482"/>
            <a:ext cx="2908300" cy="1777105"/>
          </a:xfrm>
        </p:spPr>
        <p:txBody>
          <a:bodyPr/>
          <a:lstStyle>
            <a:lvl1pPr marL="216000" indent="-216000">
              <a:buFont typeface="Arial Black" panose="020B0A04020102020204" pitchFamily="34" charset="0"/>
              <a:buChar char="4"/>
              <a:defRPr sz="1100">
                <a:solidFill>
                  <a:schemeClr val="accent1"/>
                </a:solidFill>
              </a:defRPr>
            </a:lvl1pPr>
            <a:lvl2pPr marL="0" indent="0">
              <a:buClrTx/>
              <a:buFont typeface="Arial" panose="020B0604020202020204" pitchFamily="34" charset="0"/>
              <a:buChar char="​"/>
              <a:defRPr sz="1100"/>
            </a:lvl2pPr>
            <a:lvl3pPr marL="2880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5BD83E3-D3D4-4CB9-B7CE-997D5F81E1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06149" y="4320482"/>
            <a:ext cx="2906989" cy="1777106"/>
          </a:xfrm>
        </p:spPr>
        <p:txBody>
          <a:bodyPr/>
          <a:lstStyle>
            <a:lvl1pPr marL="216000" indent="-216000">
              <a:buFont typeface="Arial Black" panose="020B0A04020102020204" pitchFamily="34" charset="0"/>
              <a:buChar char="5"/>
              <a:defRPr sz="1100">
                <a:solidFill>
                  <a:schemeClr val="accent1"/>
                </a:solidFill>
              </a:defRPr>
            </a:lvl1pPr>
            <a:lvl2pPr marL="0" indent="0">
              <a:buClrTx/>
              <a:buFont typeface="Arial" panose="020B0604020202020204" pitchFamily="34" charset="0"/>
              <a:buChar char="​"/>
              <a:defRPr sz="1100"/>
            </a:lvl2pPr>
            <a:lvl3pPr marL="2880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50828BA4-54F8-4819-A843-C3B0774607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904288" y="4320483"/>
            <a:ext cx="2907650" cy="1777106"/>
          </a:xfrm>
        </p:spPr>
        <p:txBody>
          <a:bodyPr/>
          <a:lstStyle>
            <a:lvl1pPr marL="216000" indent="-216000">
              <a:buFont typeface="Arial Black" panose="020B0A04020102020204" pitchFamily="34" charset="0"/>
              <a:buChar char="6"/>
              <a:defRPr sz="1100">
                <a:solidFill>
                  <a:schemeClr val="accent1"/>
                </a:solidFill>
              </a:defRPr>
            </a:lvl1pPr>
            <a:lvl2pPr marL="0" indent="0">
              <a:buClrTx/>
              <a:buFont typeface="Arial" panose="020B0604020202020204" pitchFamily="34" charset="0"/>
              <a:buChar char="​"/>
              <a:defRPr sz="1100"/>
            </a:lvl2pPr>
            <a:lvl3pPr marL="288000"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40">
            <a:extLst>
              <a:ext uri="{FF2B5EF4-FFF2-40B4-BE49-F238E27FC236}">
                <a16:creationId xmlns:a16="http://schemas.microsoft.com/office/drawing/2014/main" id="{BC5A3C2B-1E05-4D75-B0E6-BBFF27930B6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518A8CB8-84BB-41FD-B276-D486DB503E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</p:spTree>
    <p:extLst>
      <p:ext uri="{BB962C8B-B14F-4D97-AF65-F5344CB8AC3E}">
        <p14:creationId xmlns:p14="http://schemas.microsoft.com/office/powerpoint/2010/main" val="375775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 grid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3808CBC-3B11-4B62-A36C-107B7229A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4DFDB268-B307-4C1C-844A-72580D1B946B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B84F53-4A1F-44D3-A354-42C3E754D71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435" y="2083240"/>
            <a:ext cx="2148366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7284F42-0204-4A7B-8DE8-686AC0E3871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1001" y="2469612"/>
            <a:ext cx="2134800" cy="400897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5223820-A84E-475B-A6C0-C89F283B7D79}"/>
              </a:ext>
            </a:extLst>
          </p:cNvPr>
          <p:cNvCxnSpPr/>
          <p:nvPr userDrawn="1"/>
        </p:nvCxnSpPr>
        <p:spPr>
          <a:xfrm>
            <a:off x="381000" y="1918563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EA36E14B-E654-4FE5-A626-3C562C94BCA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693636" y="2082991"/>
            <a:ext cx="2149200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Text Placeholder 26">
            <a:extLst>
              <a:ext uri="{FF2B5EF4-FFF2-40B4-BE49-F238E27FC236}">
                <a16:creationId xmlns:a16="http://schemas.microsoft.com/office/drawing/2014/main" id="{8E577E1D-C2BD-4716-9CB6-6311F91258A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07199" y="2469363"/>
            <a:ext cx="2134800" cy="400897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A04683F-0ABE-41DA-9814-9C7B59C433AC}"/>
              </a:ext>
            </a:extLst>
          </p:cNvPr>
          <p:cNvCxnSpPr/>
          <p:nvPr userDrawn="1"/>
        </p:nvCxnSpPr>
        <p:spPr>
          <a:xfrm>
            <a:off x="2704487" y="1918314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E61E4DA6-3BDA-476F-A48D-1EF968E4C37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16664" y="2082991"/>
            <a:ext cx="2147723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B44CDAC1-8BD7-43F2-BB43-DF8AC3EB3AD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32104" y="2469363"/>
            <a:ext cx="2134800" cy="400897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3061167-67AC-498F-8196-7299B48B5427}"/>
              </a:ext>
            </a:extLst>
          </p:cNvPr>
          <p:cNvCxnSpPr/>
          <p:nvPr userDrawn="1"/>
        </p:nvCxnSpPr>
        <p:spPr>
          <a:xfrm>
            <a:off x="5030229" y="1918314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1D7B731C-0311-4A2C-801E-A7F8868049B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344035" y="2082991"/>
            <a:ext cx="2149200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6435DA56-6197-4320-BAA2-41E7C893406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357008" y="2477578"/>
            <a:ext cx="2134800" cy="400897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216686B-BC58-41C4-A9BE-61C503516675}"/>
              </a:ext>
            </a:extLst>
          </p:cNvPr>
          <p:cNvCxnSpPr/>
          <p:nvPr userDrawn="1"/>
        </p:nvCxnSpPr>
        <p:spPr>
          <a:xfrm>
            <a:off x="7354888" y="1918768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8296BD15-8564-49FC-A04A-9F8137D28B1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664734" y="2082991"/>
            <a:ext cx="2149200" cy="406017"/>
          </a:xfrm>
        </p:spPr>
        <p:txBody>
          <a:bodyPr/>
          <a:lstStyle>
            <a:lvl1pPr marL="0" indent="0">
              <a:lnSpc>
                <a:spcPct val="83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16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4" name="Text Placeholder 26">
            <a:extLst>
              <a:ext uri="{FF2B5EF4-FFF2-40B4-BE49-F238E27FC236}">
                <a16:creationId xmlns:a16="http://schemas.microsoft.com/office/drawing/2014/main" id="{E140CF6A-D7FD-4BC7-AA5F-2DB0380CDD91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678986" y="2469612"/>
            <a:ext cx="2134800" cy="4008976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0A232F6-C5DC-4819-B76C-75093F99516E}"/>
              </a:ext>
            </a:extLst>
          </p:cNvPr>
          <p:cNvCxnSpPr/>
          <p:nvPr userDrawn="1"/>
        </p:nvCxnSpPr>
        <p:spPr>
          <a:xfrm>
            <a:off x="9678988" y="1918768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04DA515D-FE1F-45B1-856D-29F113F2B08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346D1F-DA59-40E7-B677-D4E8D91EF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AA9E7A-083D-4360-A9C4-38520C79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FAC8BC-B81B-452E-8C59-47C7AF702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08CCD165-C698-4957-9181-806A4C1568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5091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color">
            <a:extLst>
              <a:ext uri="{FF2B5EF4-FFF2-40B4-BE49-F238E27FC236}">
                <a16:creationId xmlns:a16="http://schemas.microsoft.com/office/drawing/2014/main" id="{0E7291A2-ECDE-4CF1-986E-5AFBFD4893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noProof="0" dirty="0" err="1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8EA4970-A05B-4DC7-AD7D-9EC0DC7FCF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969600" cy="6861599"/>
          </a:xfrm>
          <a:solidFill>
            <a:schemeClr val="bg1"/>
          </a:solidFill>
        </p:spPr>
        <p:txBody>
          <a:bodyPr tIns="72000"/>
          <a:lstStyle>
            <a:lvl1pPr marL="0" indent="0" algn="ctr"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4183" y="2667000"/>
            <a:ext cx="4518405" cy="3811589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6E5FE6-1F2A-491B-B4EA-C5E2AD0552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59884" y="1911940"/>
            <a:ext cx="1173284" cy="416687"/>
          </a:xfrm>
          <a:custGeom>
            <a:avLst/>
            <a:gdLst>
              <a:gd name="connsiteX0" fmla="*/ 1205255 w 5838722"/>
              <a:gd name="connsiteY0" fmla="*/ 480027 h 2073600"/>
              <a:gd name="connsiteX1" fmla="*/ 1606641 w 5838722"/>
              <a:gd name="connsiteY1" fmla="*/ 528174 h 2073600"/>
              <a:gd name="connsiteX2" fmla="*/ 3857234 w 5838722"/>
              <a:gd name="connsiteY2" fmla="*/ 1482696 h 2073600"/>
              <a:gd name="connsiteX3" fmla="*/ 5772632 w 5838722"/>
              <a:gd name="connsiteY3" fmla="*/ 518565 h 2073600"/>
              <a:gd name="connsiteX4" fmla="*/ 5830094 w 5838722"/>
              <a:gd name="connsiteY4" fmla="*/ 486534 h 2073600"/>
              <a:gd name="connsiteX5" fmla="*/ 5820518 w 5838722"/>
              <a:gd name="connsiteY5" fmla="*/ 563408 h 2073600"/>
              <a:gd name="connsiteX6" fmla="*/ 3855242 w 5838722"/>
              <a:gd name="connsiteY6" fmla="*/ 2069970 h 2073600"/>
              <a:gd name="connsiteX7" fmla="*/ 3751172 w 5838722"/>
              <a:gd name="connsiteY7" fmla="*/ 2073600 h 2073600"/>
              <a:gd name="connsiteX8" fmla="*/ 3687425 w 5838722"/>
              <a:gd name="connsiteY8" fmla="*/ 2073600 h 2073600"/>
              <a:gd name="connsiteX9" fmla="*/ 3575717 w 5838722"/>
              <a:gd name="connsiteY9" fmla="*/ 2069295 h 2073600"/>
              <a:gd name="connsiteX10" fmla="*/ 2963382 w 5838722"/>
              <a:gd name="connsiteY10" fmla="*/ 1931130 h 2073600"/>
              <a:gd name="connsiteX11" fmla="*/ 71130 w 5838722"/>
              <a:gd name="connsiteY11" fmla="*/ 854890 h 2073600"/>
              <a:gd name="connsiteX12" fmla="*/ 899 w 5838722"/>
              <a:gd name="connsiteY12" fmla="*/ 845280 h 2073600"/>
              <a:gd name="connsiteX13" fmla="*/ 51976 w 5838722"/>
              <a:gd name="connsiteY13" fmla="*/ 790828 h 2073600"/>
              <a:gd name="connsiteX14" fmla="*/ 1205255 w 5838722"/>
              <a:gd name="connsiteY14" fmla="*/ 480027 h 2073600"/>
              <a:gd name="connsiteX15" fmla="*/ 3859283 w 5838722"/>
              <a:gd name="connsiteY15" fmla="*/ 0 h 2073600"/>
              <a:gd name="connsiteX16" fmla="*/ 4339502 w 5838722"/>
              <a:gd name="connsiteY16" fmla="*/ 481806 h 2073600"/>
              <a:gd name="connsiteX17" fmla="*/ 3859283 w 5838722"/>
              <a:gd name="connsiteY17" fmla="*/ 963612 h 2073600"/>
              <a:gd name="connsiteX18" fmla="*/ 3379064 w 5838722"/>
              <a:gd name="connsiteY18" fmla="*/ 481806 h 2073600"/>
              <a:gd name="connsiteX19" fmla="*/ 3859283 w 5838722"/>
              <a:gd name="connsiteY19" fmla="*/ 0 h 20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8722" h="2073600">
                <a:moveTo>
                  <a:pt x="1205255" y="480027"/>
                </a:moveTo>
                <a:cubicBezTo>
                  <a:pt x="1342675" y="480928"/>
                  <a:pt x="1478150" y="496143"/>
                  <a:pt x="1606641" y="528174"/>
                </a:cubicBezTo>
                <a:cubicBezTo>
                  <a:pt x="2541994" y="758797"/>
                  <a:pt x="2921881" y="1482696"/>
                  <a:pt x="3857234" y="1482696"/>
                </a:cubicBezTo>
                <a:cubicBezTo>
                  <a:pt x="4572317" y="1482696"/>
                  <a:pt x="5047974" y="1261683"/>
                  <a:pt x="5772632" y="518565"/>
                </a:cubicBezTo>
                <a:cubicBezTo>
                  <a:pt x="5804556" y="483331"/>
                  <a:pt x="5817326" y="476924"/>
                  <a:pt x="5830094" y="486534"/>
                </a:cubicBezTo>
                <a:cubicBezTo>
                  <a:pt x="5842864" y="496143"/>
                  <a:pt x="5842864" y="512158"/>
                  <a:pt x="5820518" y="563408"/>
                </a:cubicBezTo>
                <a:cubicBezTo>
                  <a:pt x="5696017" y="821057"/>
                  <a:pt x="5027798" y="1985845"/>
                  <a:pt x="3855242" y="2069970"/>
                </a:cubicBezTo>
                <a:lnTo>
                  <a:pt x="3751172" y="2073600"/>
                </a:lnTo>
                <a:lnTo>
                  <a:pt x="3687425" y="2073600"/>
                </a:lnTo>
                <a:lnTo>
                  <a:pt x="3575717" y="2069295"/>
                </a:lnTo>
                <a:cubicBezTo>
                  <a:pt x="3383423" y="2054850"/>
                  <a:pt x="3179264" y="2011207"/>
                  <a:pt x="2963382" y="1931130"/>
                </a:cubicBezTo>
                <a:cubicBezTo>
                  <a:pt x="1852450" y="1521134"/>
                  <a:pt x="1600256" y="605048"/>
                  <a:pt x="71130" y="854890"/>
                </a:cubicBezTo>
                <a:cubicBezTo>
                  <a:pt x="20053" y="864499"/>
                  <a:pt x="7283" y="861296"/>
                  <a:pt x="899" y="845280"/>
                </a:cubicBezTo>
                <a:cubicBezTo>
                  <a:pt x="-5486" y="822859"/>
                  <a:pt x="23245" y="806843"/>
                  <a:pt x="51976" y="790828"/>
                </a:cubicBezTo>
                <a:cubicBezTo>
                  <a:pt x="363228" y="603447"/>
                  <a:pt x="792996" y="477325"/>
                  <a:pt x="1205255" y="480027"/>
                </a:cubicBezTo>
                <a:close/>
                <a:moveTo>
                  <a:pt x="3859283" y="0"/>
                </a:moveTo>
                <a:cubicBezTo>
                  <a:pt x="4124501" y="0"/>
                  <a:pt x="4339502" y="215712"/>
                  <a:pt x="4339502" y="481806"/>
                </a:cubicBezTo>
                <a:cubicBezTo>
                  <a:pt x="4339502" y="747900"/>
                  <a:pt x="4124501" y="963612"/>
                  <a:pt x="3859283" y="963612"/>
                </a:cubicBezTo>
                <a:cubicBezTo>
                  <a:pt x="3594065" y="963612"/>
                  <a:pt x="3379064" y="747900"/>
                  <a:pt x="3379064" y="481806"/>
                </a:cubicBezTo>
                <a:cubicBezTo>
                  <a:pt x="3379064" y="215712"/>
                  <a:pt x="3594065" y="0"/>
                  <a:pt x="38592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352F9-6648-429A-8755-3C605D54967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98AF8C-6FC6-41FB-9F83-737CE9F0C5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354889" y="0"/>
            <a:ext cx="4457700" cy="380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A5D73247-2AFE-4135-9A9E-0B928E5A59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 rot="16200000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7E58FE-339F-4C64-A9CE-899E0FB87624}"/>
              </a:ext>
            </a:extLst>
          </p:cNvPr>
          <p:cNvSpPr txBox="1"/>
          <p:nvPr userDrawn="1"/>
        </p:nvSpPr>
        <p:spPr>
          <a:xfrm rot="16200000">
            <a:off x="11430796" y="5717382"/>
            <a:ext cx="1143000" cy="3794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l">
              <a:buNone/>
            </a:pPr>
            <a:r>
              <a:rPr lang="en-GB" sz="1000" dirty="0">
                <a:solidFill>
                  <a:schemeClr val="bg1"/>
                </a:solidFill>
              </a:rPr>
              <a:t>islandsbanki.is</a:t>
            </a:r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61C8E580-D7D1-4D7C-B362-F3872A9E0A8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354888" y="6480000"/>
            <a:ext cx="4457700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68099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2A518A-E458-4180-B2FB-2CCC67E5CB25}"/>
              </a:ext>
            </a:extLst>
          </p:cNvPr>
          <p:cNvCxnSpPr/>
          <p:nvPr userDrawn="1"/>
        </p:nvCxnSpPr>
        <p:spPr>
          <a:xfrm>
            <a:off x="2706241" y="1887341"/>
            <a:ext cx="91063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E86881DE-D53A-45E3-9ECF-5B0FBD64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8FE6259-B7BD-4740-8E7A-39AEEE0FABFE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0EA99F-3036-427C-A364-5C4B1A998D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06241" y="1985734"/>
            <a:ext cx="8522148" cy="56539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5D50ADA-3F97-42F7-A619-00E040928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6241" y="2551132"/>
            <a:ext cx="8522148" cy="3927455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1F1002F-0AD5-4E33-AEF6-5DE319EF5E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6241" y="6119620"/>
            <a:ext cx="8522149" cy="358968"/>
          </a:xfrm>
        </p:spPr>
        <p:txBody>
          <a:bodyPr anchor="b" anchorCtr="0"/>
          <a:lstStyle>
            <a:lvl1pPr marL="0" indent="0" algn="r">
              <a:spcAft>
                <a:spcPts val="0"/>
              </a:spcAft>
              <a:buFontTx/>
              <a:buNone/>
              <a:defRPr sz="700" b="0" i="1"/>
            </a:lvl1pPr>
            <a:lvl2pPr marL="0" indent="0">
              <a:spcAft>
                <a:spcPts val="0"/>
              </a:spcAft>
              <a:buFontTx/>
              <a:buNone/>
              <a:defRPr sz="1000" b="0" i="1"/>
            </a:lvl2pPr>
            <a:lvl3pPr marL="0" indent="0">
              <a:spcAft>
                <a:spcPts val="0"/>
              </a:spcAft>
              <a:buFontTx/>
              <a:buNone/>
              <a:defRPr sz="1000" b="0" i="1"/>
            </a:lvl3pPr>
            <a:lvl4pPr>
              <a:spcBef>
                <a:spcPts val="0"/>
              </a:spcBef>
              <a:buFontTx/>
              <a:buNone/>
              <a:defRPr sz="1000" b="0" i="1"/>
            </a:lvl4pPr>
            <a:lvl5pPr marL="0" indent="0">
              <a:spcAft>
                <a:spcPts val="0"/>
              </a:spcAft>
              <a:buFontTx/>
              <a:buNone/>
              <a:defRPr sz="1000" b="0" i="1"/>
            </a:lvl5pPr>
          </a:lstStyle>
          <a:p>
            <a:pPr lvl="0"/>
            <a:r>
              <a:rPr lang="en-US" dirty="0"/>
              <a:t>Click to add notes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2BD69DAA-14F1-4AC4-A404-6DEECE2F46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33687-DBB7-48E8-A4A6-5D64A7B4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98265-E640-41D0-A0DA-562EF516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011D2-006C-4FBD-86FB-9B01B68D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5887D05F-2CF8-4BC6-9224-43DC69A85E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15069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CD06C355-8114-4E98-9BE6-3C8CA1DF8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6241" y="2614790"/>
            <a:ext cx="3901244" cy="386379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44" y="1524000"/>
            <a:ext cx="3901244" cy="7638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370C42-8413-4DBA-A9E9-3713416C112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4887" y="6097586"/>
            <a:ext cx="4465639" cy="378983"/>
          </a:xfrm>
        </p:spPr>
        <p:txBody>
          <a:bodyPr bIns="14400" anchor="b" anchorCtr="0"/>
          <a:lstStyle>
            <a:lvl1pPr marL="0" indent="0">
              <a:spcAft>
                <a:spcPts val="0"/>
              </a:spcAft>
              <a:buNone/>
              <a:defRPr sz="700" b="0" i="1"/>
            </a:lvl1pPr>
            <a:lvl2pPr marL="0" indent="0">
              <a:spcAft>
                <a:spcPts val="0"/>
              </a:spcAft>
              <a:buNone/>
              <a:defRPr sz="1000" b="0" i="1"/>
            </a:lvl2pPr>
            <a:lvl3pPr marL="0" indent="0">
              <a:spcAft>
                <a:spcPts val="0"/>
              </a:spcAft>
              <a:buNone/>
              <a:defRPr sz="1000" b="0" i="1"/>
            </a:lvl3pPr>
            <a:lvl4pPr>
              <a:spcBef>
                <a:spcPts val="0"/>
              </a:spcBef>
              <a:buNone/>
              <a:defRPr sz="1000" b="0" i="1"/>
            </a:lvl4pPr>
            <a:lvl5pPr marL="0" indent="0">
              <a:spcAft>
                <a:spcPts val="0"/>
              </a:spcAft>
              <a:buNone/>
              <a:defRPr sz="1000" b="0" i="1"/>
            </a:lvl5pPr>
          </a:lstStyle>
          <a:p>
            <a:pPr lvl="0"/>
            <a:r>
              <a:rPr lang="en-US" dirty="0"/>
              <a:t>Click to add notes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AD08617D-B361-451F-BBB7-31C92C69E73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354888" y="948847"/>
            <a:ext cx="4465639" cy="95817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24" name="Content Placeholder 5">
            <a:extLst>
              <a:ext uri="{FF2B5EF4-FFF2-40B4-BE49-F238E27FC236}">
                <a16:creationId xmlns:a16="http://schemas.microsoft.com/office/drawing/2014/main" id="{4A4C5418-2DE6-48DB-8492-04A5CD1B5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54888" y="2285999"/>
            <a:ext cx="4465638" cy="4190569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1A624C25-D714-44A5-A629-5DF77A9F20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Maí 2022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0A588E3-953C-4298-B6E5-944F462DB3DC}"/>
              </a:ext>
            </a:extLst>
          </p:cNvPr>
          <p:cNvCxnSpPr>
            <a:cxnSpLocks/>
          </p:cNvCxnSpPr>
          <p:nvPr userDrawn="1"/>
        </p:nvCxnSpPr>
        <p:spPr>
          <a:xfrm flipH="1">
            <a:off x="7354888" y="863249"/>
            <a:ext cx="446563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40">
            <a:extLst>
              <a:ext uri="{FF2B5EF4-FFF2-40B4-BE49-F238E27FC236}">
                <a16:creationId xmlns:a16="http://schemas.microsoft.com/office/drawing/2014/main" id="{5E8D3F44-B574-403C-A8F6-B171B5C974E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9628791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2A518A-E458-4180-B2FB-2CCC67E5CB25}"/>
              </a:ext>
            </a:extLst>
          </p:cNvPr>
          <p:cNvCxnSpPr>
            <a:cxnSpLocks/>
          </p:cNvCxnSpPr>
          <p:nvPr userDrawn="1"/>
        </p:nvCxnSpPr>
        <p:spPr>
          <a:xfrm>
            <a:off x="2706241" y="1887341"/>
            <a:ext cx="44581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7DBE8B-E197-4EFE-AC17-4F63DB7E9C2D}"/>
              </a:ext>
            </a:extLst>
          </p:cNvPr>
          <p:cNvCxnSpPr>
            <a:cxnSpLocks/>
          </p:cNvCxnSpPr>
          <p:nvPr userDrawn="1"/>
        </p:nvCxnSpPr>
        <p:spPr>
          <a:xfrm>
            <a:off x="7354888" y="1887341"/>
            <a:ext cx="445814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E86881DE-D53A-45E3-9ECF-5B0FBD64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8FE6259-B7BD-4740-8E7A-39AEEE0FABFE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90EA99F-3036-427C-A364-5C4B1A998D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06241" y="1985734"/>
            <a:ext cx="4458147" cy="56539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5D50ADA-3F97-42F7-A619-00E040928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06241" y="2551133"/>
            <a:ext cx="4458147" cy="3567076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71F1002F-0AD5-4E33-AEF6-5DE319EF5E1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6242" y="6119620"/>
            <a:ext cx="4458148" cy="358968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FontTx/>
              <a:buNone/>
              <a:defRPr sz="700" b="0" i="1"/>
            </a:lvl1pPr>
            <a:lvl2pPr marL="0" indent="0">
              <a:spcAft>
                <a:spcPts val="0"/>
              </a:spcAft>
              <a:buFontTx/>
              <a:buNone/>
              <a:defRPr sz="1000" b="0" i="1"/>
            </a:lvl2pPr>
            <a:lvl3pPr marL="0" indent="0">
              <a:spcAft>
                <a:spcPts val="0"/>
              </a:spcAft>
              <a:buFontTx/>
              <a:buNone/>
              <a:defRPr sz="1000" b="0" i="1"/>
            </a:lvl3pPr>
            <a:lvl4pPr>
              <a:spcBef>
                <a:spcPts val="0"/>
              </a:spcBef>
              <a:buFontTx/>
              <a:buNone/>
              <a:defRPr sz="1000" b="0" i="1"/>
            </a:lvl4pPr>
            <a:lvl5pPr marL="0" indent="0">
              <a:spcAft>
                <a:spcPts val="0"/>
              </a:spcAft>
              <a:buFontTx/>
              <a:buNone/>
              <a:defRPr sz="1000" b="0" i="1"/>
            </a:lvl5pPr>
          </a:lstStyle>
          <a:p>
            <a:pPr lvl="0"/>
            <a:r>
              <a:rPr lang="en-US" dirty="0"/>
              <a:t>Click to add notes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1134E8BC-7869-4C42-828A-B598801553F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354888" y="1985734"/>
            <a:ext cx="4457700" cy="5652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6" name="Content Placeholder 10">
            <a:extLst>
              <a:ext uri="{FF2B5EF4-FFF2-40B4-BE49-F238E27FC236}">
                <a16:creationId xmlns:a16="http://schemas.microsoft.com/office/drawing/2014/main" id="{2106A471-EF53-4BD6-A0FC-CB0636802D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354888" y="2551131"/>
            <a:ext cx="4457700" cy="3546457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B013DB5-6114-4273-ABD5-E3D9AA497E0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4888" y="6118209"/>
            <a:ext cx="4457700" cy="358911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700" i="1"/>
            </a:lvl1pPr>
            <a:lvl2pPr marL="0" indent="0">
              <a:buNone/>
              <a:defRPr sz="700" i="1"/>
            </a:lvl2pPr>
            <a:lvl3pPr marL="0" indent="0">
              <a:buNone/>
              <a:defRPr sz="700" i="1"/>
            </a:lvl3pPr>
            <a:lvl4pPr marL="0" indent="0">
              <a:buNone/>
              <a:defRPr sz="700" i="1"/>
            </a:lvl4pPr>
            <a:lvl5pPr marL="0" indent="0">
              <a:buNone/>
              <a:defRPr sz="700" i="1"/>
            </a:lvl5pPr>
          </a:lstStyle>
          <a:p>
            <a:pPr lvl="0"/>
            <a:r>
              <a:rPr lang="en-US" dirty="0"/>
              <a:t>Click to add notes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2BD69DAA-14F1-4AC4-A404-6DEECE2F46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333687-DBB7-48E8-A4A6-5D64A7B4A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98265-E640-41D0-A0DA-562EF5160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F011D2-006C-4FBD-86FB-9B01B68D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40">
            <a:extLst>
              <a:ext uri="{FF2B5EF4-FFF2-40B4-BE49-F238E27FC236}">
                <a16:creationId xmlns:a16="http://schemas.microsoft.com/office/drawing/2014/main" id="{5887D05F-2CF8-4BC6-9224-43DC69A85E9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187629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ACF4D6-61E8-4289-A810-1818D1F38375}"/>
              </a:ext>
            </a:extLst>
          </p:cNvPr>
          <p:cNvCxnSpPr>
            <a:cxnSpLocks/>
          </p:cNvCxnSpPr>
          <p:nvPr userDrawn="1"/>
        </p:nvCxnSpPr>
        <p:spPr>
          <a:xfrm>
            <a:off x="1155700" y="1887341"/>
            <a:ext cx="5233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ACA683-E995-4197-90BF-46A9EB0849D3}"/>
              </a:ext>
            </a:extLst>
          </p:cNvPr>
          <p:cNvCxnSpPr>
            <a:cxnSpLocks/>
          </p:cNvCxnSpPr>
          <p:nvPr userDrawn="1"/>
        </p:nvCxnSpPr>
        <p:spPr>
          <a:xfrm>
            <a:off x="6577305" y="1887341"/>
            <a:ext cx="523573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108229-2D16-4310-85E9-9988AEE12A12}"/>
              </a:ext>
            </a:extLst>
          </p:cNvPr>
          <p:cNvCxnSpPr>
            <a:cxnSpLocks/>
          </p:cNvCxnSpPr>
          <p:nvPr userDrawn="1"/>
        </p:nvCxnSpPr>
        <p:spPr>
          <a:xfrm>
            <a:off x="1158583" y="4293611"/>
            <a:ext cx="52339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63E3CB-7CD0-4E9B-9C1A-11A4F8769A9D}"/>
              </a:ext>
            </a:extLst>
          </p:cNvPr>
          <p:cNvCxnSpPr>
            <a:cxnSpLocks/>
          </p:cNvCxnSpPr>
          <p:nvPr userDrawn="1"/>
        </p:nvCxnSpPr>
        <p:spPr>
          <a:xfrm>
            <a:off x="6580188" y="4293611"/>
            <a:ext cx="523573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1C3818-1984-4536-A037-2468C6BF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41BC181-7027-4EB3-8613-3FC03118312F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5700" y="1985734"/>
            <a:ext cx="5233987" cy="3816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699" y="2376000"/>
            <a:ext cx="523440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55700" y="4368767"/>
            <a:ext cx="5233988" cy="36607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55700" y="4753858"/>
            <a:ext cx="5233988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7887CD-50F2-424C-9D2B-F399AC3B4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3657" y="1985735"/>
            <a:ext cx="5234400" cy="3816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/>
            </a:lvl2pPr>
            <a:lvl3pPr marL="0" indent="0">
              <a:spcAft>
                <a:spcPts val="0"/>
              </a:spcAft>
              <a:buNone/>
              <a:defRPr sz="1200" b="1"/>
            </a:lvl3pPr>
            <a:lvl4pPr>
              <a:spcBef>
                <a:spcPts val="0"/>
              </a:spcBef>
              <a:buNone/>
              <a:defRPr sz="1200" b="1"/>
            </a:lvl4pPr>
            <a:lvl5pPr marL="0" indent="0">
              <a:spcAft>
                <a:spcPts val="0"/>
              </a:spcAft>
              <a:buNone/>
              <a:defRPr sz="1200" b="1"/>
            </a:lvl5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8C1D8F-DEC6-45C7-8050-BF751ABC04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2515" y="2376000"/>
            <a:ext cx="523440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CF2BE1-BEC9-4FC1-9166-2ECC22296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82516" y="4368768"/>
            <a:ext cx="5233988" cy="38049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5F7C070-87C3-4AD9-B80D-12D723F180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82516" y="4753858"/>
            <a:ext cx="5233988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36CAE5FC-22DF-4126-91EA-3394D4C650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D68F6E2-EB4D-458B-B307-EC8E34B0ECA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sp>
        <p:nvSpPr>
          <p:cNvPr id="7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394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ACF4D6-61E8-4289-A810-1818D1F38375}"/>
              </a:ext>
            </a:extLst>
          </p:cNvPr>
          <p:cNvCxnSpPr>
            <a:cxnSpLocks/>
          </p:cNvCxnSpPr>
          <p:nvPr userDrawn="1"/>
        </p:nvCxnSpPr>
        <p:spPr>
          <a:xfrm>
            <a:off x="381000" y="1887341"/>
            <a:ext cx="3682999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ACA683-E995-4197-90BF-46A9EB0849D3}"/>
              </a:ext>
            </a:extLst>
          </p:cNvPr>
          <p:cNvCxnSpPr>
            <a:cxnSpLocks/>
          </p:cNvCxnSpPr>
          <p:nvPr userDrawn="1"/>
        </p:nvCxnSpPr>
        <p:spPr>
          <a:xfrm>
            <a:off x="4254500" y="1887341"/>
            <a:ext cx="3680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B108229-2D16-4310-85E9-9988AEE12A12}"/>
              </a:ext>
            </a:extLst>
          </p:cNvPr>
          <p:cNvCxnSpPr>
            <a:cxnSpLocks/>
          </p:cNvCxnSpPr>
          <p:nvPr userDrawn="1"/>
        </p:nvCxnSpPr>
        <p:spPr>
          <a:xfrm>
            <a:off x="383883" y="4293611"/>
            <a:ext cx="368011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F63E3CB-7CD0-4E9B-9C1A-11A4F8769A9D}"/>
              </a:ext>
            </a:extLst>
          </p:cNvPr>
          <p:cNvCxnSpPr>
            <a:cxnSpLocks/>
          </p:cNvCxnSpPr>
          <p:nvPr userDrawn="1"/>
        </p:nvCxnSpPr>
        <p:spPr>
          <a:xfrm>
            <a:off x="4257383" y="4293611"/>
            <a:ext cx="3680313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111D09-878D-45F7-A08F-74097166A393}"/>
              </a:ext>
            </a:extLst>
          </p:cNvPr>
          <p:cNvCxnSpPr>
            <a:cxnSpLocks/>
          </p:cNvCxnSpPr>
          <p:nvPr userDrawn="1"/>
        </p:nvCxnSpPr>
        <p:spPr>
          <a:xfrm>
            <a:off x="8132400" y="1887341"/>
            <a:ext cx="3682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815221-57DD-4A04-ABF0-8C8E18725FD2}"/>
              </a:ext>
            </a:extLst>
          </p:cNvPr>
          <p:cNvCxnSpPr>
            <a:cxnSpLocks/>
          </p:cNvCxnSpPr>
          <p:nvPr userDrawn="1"/>
        </p:nvCxnSpPr>
        <p:spPr>
          <a:xfrm>
            <a:off x="8132400" y="4293611"/>
            <a:ext cx="36828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91C3818-1984-4536-A037-2468C6BFF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41BC181-7027-4EB3-8613-3FC03118312F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81000" y="1985734"/>
            <a:ext cx="3682999" cy="381600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376000"/>
            <a:ext cx="368329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1000" y="4368767"/>
            <a:ext cx="3683000" cy="36607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Char char="​"/>
              <a:defRPr sz="11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000" y="4753858"/>
            <a:ext cx="368300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7887CD-50F2-424C-9D2B-F399AC3B4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55642" y="1985735"/>
            <a:ext cx="3682800" cy="3816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/>
            </a:lvl2pPr>
            <a:lvl3pPr marL="0" indent="0">
              <a:spcAft>
                <a:spcPts val="0"/>
              </a:spcAft>
              <a:buNone/>
              <a:defRPr sz="1200" b="1"/>
            </a:lvl3pPr>
            <a:lvl4pPr>
              <a:spcBef>
                <a:spcPts val="0"/>
              </a:spcBef>
              <a:buNone/>
              <a:defRPr sz="1200" b="1"/>
            </a:lvl4pPr>
            <a:lvl5pPr marL="0" indent="0">
              <a:spcAft>
                <a:spcPts val="0"/>
              </a:spcAft>
              <a:buNone/>
              <a:defRPr sz="1200" b="1"/>
            </a:lvl5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78C1D8F-DEC6-45C7-8050-BF751ABC04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54500" y="2376000"/>
            <a:ext cx="368280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CCF2BE1-BEC9-4FC1-9166-2ECC22296F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4500" y="4368768"/>
            <a:ext cx="3682800" cy="38049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5F7C070-87C3-4AD9-B80D-12D723F1805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254500" y="4753858"/>
            <a:ext cx="368280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58D5AB70-0737-49E6-B9F1-CFCC438523D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32400" y="1985735"/>
            <a:ext cx="3682800" cy="3816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/>
            </a:lvl2pPr>
            <a:lvl3pPr marL="0" indent="0">
              <a:spcAft>
                <a:spcPts val="0"/>
              </a:spcAft>
              <a:buNone/>
              <a:defRPr sz="1200" b="1"/>
            </a:lvl3pPr>
            <a:lvl4pPr>
              <a:spcBef>
                <a:spcPts val="0"/>
              </a:spcBef>
              <a:buNone/>
              <a:defRPr sz="1200" b="1"/>
            </a:lvl4pPr>
            <a:lvl5pPr marL="0" indent="0">
              <a:spcAft>
                <a:spcPts val="0"/>
              </a:spcAft>
              <a:buNone/>
              <a:defRPr sz="1200" b="1"/>
            </a:lvl5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31" name="Content Placeholder 18">
            <a:extLst>
              <a:ext uri="{FF2B5EF4-FFF2-40B4-BE49-F238E27FC236}">
                <a16:creationId xmlns:a16="http://schemas.microsoft.com/office/drawing/2014/main" id="{48BD19B4-9E45-4937-8D0C-3E96EE5CCE71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8132400" y="2376000"/>
            <a:ext cx="368280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9924B26-2A95-41C4-BB27-8E8783155B3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132400" y="4368768"/>
            <a:ext cx="3682800" cy="380495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100" b="0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GB" dirty="0"/>
              <a:t>Click to add chart title</a:t>
            </a:r>
          </a:p>
          <a:p>
            <a:pPr lvl="1"/>
            <a:r>
              <a:rPr lang="en-GB" dirty="0"/>
              <a:t>Second level text</a:t>
            </a:r>
          </a:p>
        </p:txBody>
      </p:sp>
      <p:sp>
        <p:nvSpPr>
          <p:cNvPr id="33" name="Content Placeholder 20">
            <a:extLst>
              <a:ext uri="{FF2B5EF4-FFF2-40B4-BE49-F238E27FC236}">
                <a16:creationId xmlns:a16="http://schemas.microsoft.com/office/drawing/2014/main" id="{9D86A388-3B1A-4EB2-95AD-B6C30FC590B1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8132400" y="4753858"/>
            <a:ext cx="3682800" cy="1728000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36CAE5FC-22DF-4126-91EA-3394D4C650A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D68F6E2-EB4D-458B-B307-EC8E34B0ECA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sp>
        <p:nvSpPr>
          <p:cNvPr id="7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1889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DAF44A59-747C-43AB-A2B8-E2F83BE1918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0" y="0"/>
            <a:ext cx="12192000" cy="6858000"/>
          </a:xfrm>
        </p:spPr>
        <p:txBody>
          <a:bodyPr lIns="2700000" tIns="720000" anchor="t" anchorCtr="0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here and insert background picture using the Insert tab, Pictures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DBA373-282A-40B1-8813-341D36A6F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2240" y="1806286"/>
            <a:ext cx="7558088" cy="4192588"/>
          </a:xfrm>
        </p:spPr>
        <p:txBody>
          <a:bodyPr/>
          <a:lstStyle>
            <a:lvl1pPr marL="0" indent="177800">
              <a:lnSpc>
                <a:spcPct val="95000"/>
              </a:lnSpc>
              <a:spcAft>
                <a:spcPts val="0"/>
              </a:spcAft>
              <a:buFontTx/>
              <a:buChar char="​"/>
              <a:defRPr sz="48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Char char="​"/>
              <a:defRPr b="1"/>
            </a:lvl2pPr>
            <a:lvl3pPr marL="0" indent="0">
              <a:spcAft>
                <a:spcPts val="0"/>
              </a:spcAft>
              <a:buFontTx/>
              <a:buChar char="​"/>
              <a:defRPr b="0"/>
            </a:lvl3pPr>
            <a:lvl4pPr marL="0" indent="0">
              <a:spcBef>
                <a:spcPts val="0"/>
              </a:spcBef>
              <a:buFontTx/>
              <a:buChar char="​"/>
              <a:defRPr b="0"/>
            </a:lvl4pPr>
            <a:lvl5pPr marL="0" indent="0">
              <a:spcAft>
                <a:spcPts val="0"/>
              </a:spcAft>
              <a:buFontTx/>
              <a:buChar char="​"/>
              <a:defRPr b="0"/>
            </a:lvl5pPr>
          </a:lstStyle>
          <a:p>
            <a:pPr lvl="0"/>
            <a:r>
              <a:rPr lang="en-US" dirty="0"/>
              <a:t>Edit Master text styles”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0E61E-D2D2-43EA-9874-8CB91C1D666B}"/>
              </a:ext>
            </a:extLst>
          </p:cNvPr>
          <p:cNvSpPr txBox="1"/>
          <p:nvPr userDrawn="1"/>
        </p:nvSpPr>
        <p:spPr>
          <a:xfrm>
            <a:off x="2530981" y="1772882"/>
            <a:ext cx="3505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4800" b="0" i="0" dirty="0">
                <a:solidFill>
                  <a:schemeClr val="accent1"/>
                </a:solidFill>
                <a:latin typeface="Arial Black" panose="020B0A04020102020204" pitchFamily="34" charset="0"/>
              </a:rPr>
              <a:t>„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CE81210F-BB6A-4E62-9083-B7EBFA9711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AFDD-1D47-4D82-BC45-D8AFF2AC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2A0C6-C5C2-4011-8E71-B89DEAA1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8D5F0-6036-4561-8BD6-A589BE50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40">
            <a:extLst>
              <a:ext uri="{FF2B5EF4-FFF2-40B4-BE49-F238E27FC236}">
                <a16:creationId xmlns:a16="http://schemas.microsoft.com/office/drawing/2014/main" id="{9A83F964-D430-4EA7-AD3C-32A4E0F8497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78588"/>
            <a:ext cx="6007547" cy="379412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sp>
        <p:nvSpPr>
          <p:cNvPr id="12" name="Text Placeholder 42">
            <a:extLst>
              <a:ext uri="{FF2B5EF4-FFF2-40B4-BE49-F238E27FC236}">
                <a16:creationId xmlns:a16="http://schemas.microsoft.com/office/drawing/2014/main" id="{B670CEA0-F3BC-41CA-868D-80C50A352D6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933200" y="129600"/>
            <a:ext cx="583200" cy="208800"/>
          </a:xfrm>
          <a:custGeom>
            <a:avLst/>
            <a:gdLst>
              <a:gd name="connsiteX0" fmla="*/ 1205255 w 5838722"/>
              <a:gd name="connsiteY0" fmla="*/ 480027 h 2073600"/>
              <a:gd name="connsiteX1" fmla="*/ 1606641 w 5838722"/>
              <a:gd name="connsiteY1" fmla="*/ 528174 h 2073600"/>
              <a:gd name="connsiteX2" fmla="*/ 3857234 w 5838722"/>
              <a:gd name="connsiteY2" fmla="*/ 1482696 h 2073600"/>
              <a:gd name="connsiteX3" fmla="*/ 5772632 w 5838722"/>
              <a:gd name="connsiteY3" fmla="*/ 518565 h 2073600"/>
              <a:gd name="connsiteX4" fmla="*/ 5830094 w 5838722"/>
              <a:gd name="connsiteY4" fmla="*/ 486534 h 2073600"/>
              <a:gd name="connsiteX5" fmla="*/ 5820518 w 5838722"/>
              <a:gd name="connsiteY5" fmla="*/ 563408 h 2073600"/>
              <a:gd name="connsiteX6" fmla="*/ 3855242 w 5838722"/>
              <a:gd name="connsiteY6" fmla="*/ 2069970 h 2073600"/>
              <a:gd name="connsiteX7" fmla="*/ 3751172 w 5838722"/>
              <a:gd name="connsiteY7" fmla="*/ 2073600 h 2073600"/>
              <a:gd name="connsiteX8" fmla="*/ 3687425 w 5838722"/>
              <a:gd name="connsiteY8" fmla="*/ 2073600 h 2073600"/>
              <a:gd name="connsiteX9" fmla="*/ 3575717 w 5838722"/>
              <a:gd name="connsiteY9" fmla="*/ 2069295 h 2073600"/>
              <a:gd name="connsiteX10" fmla="*/ 2963382 w 5838722"/>
              <a:gd name="connsiteY10" fmla="*/ 1931130 h 2073600"/>
              <a:gd name="connsiteX11" fmla="*/ 71130 w 5838722"/>
              <a:gd name="connsiteY11" fmla="*/ 854890 h 2073600"/>
              <a:gd name="connsiteX12" fmla="*/ 899 w 5838722"/>
              <a:gd name="connsiteY12" fmla="*/ 845280 h 2073600"/>
              <a:gd name="connsiteX13" fmla="*/ 51976 w 5838722"/>
              <a:gd name="connsiteY13" fmla="*/ 790828 h 2073600"/>
              <a:gd name="connsiteX14" fmla="*/ 1205255 w 5838722"/>
              <a:gd name="connsiteY14" fmla="*/ 480027 h 2073600"/>
              <a:gd name="connsiteX15" fmla="*/ 3859283 w 5838722"/>
              <a:gd name="connsiteY15" fmla="*/ 0 h 2073600"/>
              <a:gd name="connsiteX16" fmla="*/ 4339502 w 5838722"/>
              <a:gd name="connsiteY16" fmla="*/ 481806 h 2073600"/>
              <a:gd name="connsiteX17" fmla="*/ 3859283 w 5838722"/>
              <a:gd name="connsiteY17" fmla="*/ 963612 h 2073600"/>
              <a:gd name="connsiteX18" fmla="*/ 3379064 w 5838722"/>
              <a:gd name="connsiteY18" fmla="*/ 481806 h 2073600"/>
              <a:gd name="connsiteX19" fmla="*/ 3859283 w 5838722"/>
              <a:gd name="connsiteY19" fmla="*/ 0 h 20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8722" h="2073600">
                <a:moveTo>
                  <a:pt x="1205255" y="480027"/>
                </a:moveTo>
                <a:cubicBezTo>
                  <a:pt x="1342675" y="480928"/>
                  <a:pt x="1478150" y="496143"/>
                  <a:pt x="1606641" y="528174"/>
                </a:cubicBezTo>
                <a:cubicBezTo>
                  <a:pt x="2541994" y="758797"/>
                  <a:pt x="2921881" y="1482696"/>
                  <a:pt x="3857234" y="1482696"/>
                </a:cubicBezTo>
                <a:cubicBezTo>
                  <a:pt x="4572317" y="1482696"/>
                  <a:pt x="5047974" y="1261683"/>
                  <a:pt x="5772632" y="518565"/>
                </a:cubicBezTo>
                <a:cubicBezTo>
                  <a:pt x="5804556" y="483331"/>
                  <a:pt x="5817326" y="476924"/>
                  <a:pt x="5830094" y="486534"/>
                </a:cubicBezTo>
                <a:cubicBezTo>
                  <a:pt x="5842864" y="496143"/>
                  <a:pt x="5842864" y="512158"/>
                  <a:pt x="5820518" y="563408"/>
                </a:cubicBezTo>
                <a:cubicBezTo>
                  <a:pt x="5696017" y="821057"/>
                  <a:pt x="5027798" y="1985845"/>
                  <a:pt x="3855242" y="2069970"/>
                </a:cubicBezTo>
                <a:lnTo>
                  <a:pt x="3751172" y="2073600"/>
                </a:lnTo>
                <a:lnTo>
                  <a:pt x="3687425" y="2073600"/>
                </a:lnTo>
                <a:lnTo>
                  <a:pt x="3575717" y="2069295"/>
                </a:lnTo>
                <a:cubicBezTo>
                  <a:pt x="3383423" y="2054850"/>
                  <a:pt x="3179264" y="2011207"/>
                  <a:pt x="2963382" y="1931130"/>
                </a:cubicBezTo>
                <a:cubicBezTo>
                  <a:pt x="1852450" y="1521134"/>
                  <a:pt x="1600256" y="605048"/>
                  <a:pt x="71130" y="854890"/>
                </a:cubicBezTo>
                <a:cubicBezTo>
                  <a:pt x="20053" y="864499"/>
                  <a:pt x="7283" y="861296"/>
                  <a:pt x="899" y="845280"/>
                </a:cubicBezTo>
                <a:cubicBezTo>
                  <a:pt x="-5486" y="822859"/>
                  <a:pt x="23245" y="806843"/>
                  <a:pt x="51976" y="790828"/>
                </a:cubicBezTo>
                <a:cubicBezTo>
                  <a:pt x="363228" y="603447"/>
                  <a:pt x="792996" y="477325"/>
                  <a:pt x="1205255" y="480027"/>
                </a:cubicBezTo>
                <a:close/>
                <a:moveTo>
                  <a:pt x="3859283" y="0"/>
                </a:moveTo>
                <a:cubicBezTo>
                  <a:pt x="4124501" y="0"/>
                  <a:pt x="4339502" y="215712"/>
                  <a:pt x="4339502" y="481806"/>
                </a:cubicBezTo>
                <a:cubicBezTo>
                  <a:pt x="4339502" y="747900"/>
                  <a:pt x="4124501" y="963612"/>
                  <a:pt x="3859283" y="963612"/>
                </a:cubicBezTo>
                <a:cubicBezTo>
                  <a:pt x="3594065" y="963612"/>
                  <a:pt x="3379064" y="747900"/>
                  <a:pt x="3379064" y="481806"/>
                </a:cubicBezTo>
                <a:cubicBezTo>
                  <a:pt x="3379064" y="215712"/>
                  <a:pt x="3594065" y="0"/>
                  <a:pt x="385928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1245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A) no frame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DAF44A59-747C-43AB-A2B8-E2F83BE1918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0" y="0"/>
            <a:ext cx="12192000" cy="6858000"/>
          </a:xfrm>
        </p:spPr>
        <p:txBody>
          <a:bodyPr lIns="2700000" tIns="720000" anchor="t" anchorCtr="0"/>
          <a:lstStyle>
            <a:lvl1pPr marL="0" indent="0" algn="l">
              <a:buNone/>
              <a:defRPr/>
            </a:lvl1pPr>
          </a:lstStyle>
          <a:p>
            <a:r>
              <a:rPr lang="en-GB" dirty="0"/>
              <a:t>Click here and insert background picture using the Insert tab, Pictures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CDBA373-282A-40B1-8813-341D36A6F7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82240" y="1806286"/>
            <a:ext cx="7558088" cy="4192588"/>
          </a:xfrm>
        </p:spPr>
        <p:txBody>
          <a:bodyPr/>
          <a:lstStyle>
            <a:lvl1pPr marL="0" indent="177800">
              <a:lnSpc>
                <a:spcPct val="95000"/>
              </a:lnSpc>
              <a:spcAft>
                <a:spcPts val="0"/>
              </a:spcAft>
              <a:buFontTx/>
              <a:buChar char="​"/>
              <a:defRPr sz="480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Bef>
                <a:spcPts val="800"/>
              </a:spcBef>
              <a:spcAft>
                <a:spcPts val="0"/>
              </a:spcAft>
              <a:buFontTx/>
              <a:buChar char="​"/>
              <a:defRPr b="1"/>
            </a:lvl2pPr>
            <a:lvl3pPr marL="0" indent="0">
              <a:spcAft>
                <a:spcPts val="0"/>
              </a:spcAft>
              <a:buFontTx/>
              <a:buChar char="​"/>
              <a:defRPr b="0"/>
            </a:lvl3pPr>
            <a:lvl4pPr marL="0" indent="0">
              <a:spcBef>
                <a:spcPts val="0"/>
              </a:spcBef>
              <a:buFontTx/>
              <a:buChar char="​"/>
              <a:defRPr b="0"/>
            </a:lvl4pPr>
            <a:lvl5pPr marL="0" indent="0">
              <a:spcAft>
                <a:spcPts val="0"/>
              </a:spcAft>
              <a:buFontTx/>
              <a:buChar char="​"/>
              <a:defRPr b="0"/>
            </a:lvl5pPr>
          </a:lstStyle>
          <a:p>
            <a:pPr lvl="0"/>
            <a:r>
              <a:rPr lang="en-US" dirty="0"/>
              <a:t>Edit Master text styles”</a:t>
            </a:r>
          </a:p>
          <a:p>
            <a:pPr lvl="1"/>
            <a:r>
              <a:rPr lang="en-US" dirty="0"/>
              <a:t>Name</a:t>
            </a:r>
          </a:p>
          <a:p>
            <a:pPr lvl="2"/>
            <a:r>
              <a:rPr lang="en-US" dirty="0"/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0E61E-D2D2-43EA-9874-8CB91C1D666B}"/>
              </a:ext>
            </a:extLst>
          </p:cNvPr>
          <p:cNvSpPr txBox="1"/>
          <p:nvPr userDrawn="1"/>
        </p:nvSpPr>
        <p:spPr>
          <a:xfrm>
            <a:off x="2530981" y="1772882"/>
            <a:ext cx="35052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buNone/>
            </a:pPr>
            <a:r>
              <a:rPr lang="en-GB" sz="4800" b="0" i="0" dirty="0">
                <a:solidFill>
                  <a:schemeClr val="accent1"/>
                </a:solidFill>
                <a:latin typeface="Arial Black" panose="020B0A04020102020204" pitchFamily="34" charset="0"/>
              </a:rPr>
              <a:t>„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7AAFDD-1D47-4D82-BC45-D8AFF2AC12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87600"/>
            <a:ext cx="36000" cy="36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72A0C6-C5C2-4011-8E71-B89DEAA1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87600"/>
            <a:ext cx="36000" cy="36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8D5F0-6036-4561-8BD6-A589BE50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87600"/>
            <a:ext cx="36000" cy="3600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36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852C36-A6FD-41F0-BF51-AA9A500E4AB1}"/>
              </a:ext>
            </a:extLst>
          </p:cNvPr>
          <p:cNvCxnSpPr>
            <a:cxnSpLocks/>
          </p:cNvCxnSpPr>
          <p:nvPr userDrawn="1"/>
        </p:nvCxnSpPr>
        <p:spPr>
          <a:xfrm>
            <a:off x="6102036" y="1275683"/>
            <a:ext cx="0" cy="215511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11D63D-F40E-4D11-836B-05EA3BCDAB66}"/>
              </a:ext>
            </a:extLst>
          </p:cNvPr>
          <p:cNvCxnSpPr>
            <a:cxnSpLocks/>
          </p:cNvCxnSpPr>
          <p:nvPr userDrawn="1"/>
        </p:nvCxnSpPr>
        <p:spPr>
          <a:xfrm>
            <a:off x="6102036" y="3932235"/>
            <a:ext cx="0" cy="2156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16678E-C502-44A8-8F27-2D4E4EFEF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71200" y="1147861"/>
            <a:ext cx="3132000" cy="78893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D58FA2-C809-431B-A5D6-E6A6E7C59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06241" y="1936800"/>
            <a:ext cx="3099248" cy="1494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FE886E1-50E6-458C-A37E-0909994980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71200" y="3807474"/>
            <a:ext cx="3132000" cy="788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2098251-5AC4-421C-86D9-1B3B282941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706240" y="4609260"/>
            <a:ext cx="3099248" cy="14932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5DC156A-861F-40BC-AD5C-EBCE0D7C7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44800" y="1147861"/>
            <a:ext cx="3132000" cy="79219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E86424C-238C-4974-9B30-3AD3E50743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579741" y="1936799"/>
            <a:ext cx="3099248" cy="1494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BF4F890-E558-41B2-87BC-EA29C02454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44123" y="3807474"/>
            <a:ext cx="3132000" cy="788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14C6CC7-253A-40B9-8573-BB432873D22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579741" y="4609260"/>
            <a:ext cx="3099248" cy="14932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EC389D46-6EBE-45F6-B8CB-A8F17F4CBD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45CA7899-AA3E-4626-9D83-FBC43E8055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CDBF789-3535-4887-911B-00351EA2D05E}"/>
              </a:ext>
            </a:extLst>
          </p:cNvPr>
          <p:cNvCxnSpPr>
            <a:cxnSpLocks/>
          </p:cNvCxnSpPr>
          <p:nvPr userDrawn="1"/>
        </p:nvCxnSpPr>
        <p:spPr>
          <a:xfrm>
            <a:off x="2705100" y="3678116"/>
            <a:ext cx="6973888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2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0852C36-A6FD-41F0-BF51-AA9A500E4AB1}"/>
              </a:ext>
            </a:extLst>
          </p:cNvPr>
          <p:cNvCxnSpPr>
            <a:cxnSpLocks/>
          </p:cNvCxnSpPr>
          <p:nvPr userDrawn="1"/>
        </p:nvCxnSpPr>
        <p:spPr>
          <a:xfrm>
            <a:off x="3847356" y="1274400"/>
            <a:ext cx="0" cy="2156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211D63D-F40E-4D11-836B-05EA3BCDAB66}"/>
              </a:ext>
            </a:extLst>
          </p:cNvPr>
          <p:cNvCxnSpPr/>
          <p:nvPr userDrawn="1"/>
        </p:nvCxnSpPr>
        <p:spPr>
          <a:xfrm>
            <a:off x="3847356" y="3931200"/>
            <a:ext cx="0" cy="2156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68C6C2-146E-45D6-927C-88AC3A8D7AAD}"/>
              </a:ext>
            </a:extLst>
          </p:cNvPr>
          <p:cNvCxnSpPr/>
          <p:nvPr userDrawn="1"/>
        </p:nvCxnSpPr>
        <p:spPr>
          <a:xfrm>
            <a:off x="379412" y="3678116"/>
            <a:ext cx="10848976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16678E-C502-44A8-8F27-2D4E4EFEF4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3890" y="1147861"/>
            <a:ext cx="3132000" cy="788938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D58FA2-C809-431B-A5D6-E6A6E7C59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8931" y="1936800"/>
            <a:ext cx="3099248" cy="1494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FE886E1-50E6-458C-A37E-0909994980A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3890" y="3807474"/>
            <a:ext cx="3132000" cy="788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2098251-5AC4-421C-86D9-1B3B2829412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8930" y="4609260"/>
            <a:ext cx="3099248" cy="14932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B5DC156A-861F-40BC-AD5C-EBCE0D7C7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27490" y="1147861"/>
            <a:ext cx="3132000" cy="79219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5E86424C-238C-4974-9B30-3AD3E507434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262431" y="1936799"/>
            <a:ext cx="3099248" cy="1494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BF4F890-E558-41B2-87BC-EA29C024544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26813" y="3807474"/>
            <a:ext cx="3132000" cy="788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114C6CC7-253A-40B9-8573-BB432873D22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62431" y="4609260"/>
            <a:ext cx="3099248" cy="14932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EC389D46-6EBE-45F6-B8CB-A8F17F4CBD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 Placeholder 40">
            <a:extLst>
              <a:ext uri="{FF2B5EF4-FFF2-40B4-BE49-F238E27FC236}">
                <a16:creationId xmlns:a16="http://schemas.microsoft.com/office/drawing/2014/main" id="{45CA7899-AA3E-4626-9D83-FBC43E80557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77033A-BE7B-40E9-983F-A6E23CAC6F94}"/>
              </a:ext>
            </a:extLst>
          </p:cNvPr>
          <p:cNvCxnSpPr>
            <a:cxnSpLocks/>
          </p:cNvCxnSpPr>
          <p:nvPr userDrawn="1"/>
        </p:nvCxnSpPr>
        <p:spPr>
          <a:xfrm>
            <a:off x="7743825" y="1274400"/>
            <a:ext cx="0" cy="2156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6A98B20-BDB6-4C39-A9BA-B1FDC5DF55D1}"/>
              </a:ext>
            </a:extLst>
          </p:cNvPr>
          <p:cNvCxnSpPr/>
          <p:nvPr userDrawn="1"/>
        </p:nvCxnSpPr>
        <p:spPr>
          <a:xfrm>
            <a:off x="7743825" y="3931200"/>
            <a:ext cx="0" cy="215640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74D99837-6F90-47AF-A0CE-9A96545C6D3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093897" y="1142095"/>
            <a:ext cx="3132000" cy="79219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000%</a:t>
            </a: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CD88CA49-B7CE-495F-8C2D-854D17C6E2F4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28838" y="1931033"/>
            <a:ext cx="3099248" cy="149400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71958503-6C93-4FAB-9E0D-2BE56FC72C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093220" y="3801708"/>
            <a:ext cx="3132000" cy="78840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4800" spc="-350" baseline="0">
                <a:solidFill>
                  <a:schemeClr val="accent1"/>
                </a:solidFill>
                <a:latin typeface="Arial Black" panose="020B0A04020102020204" pitchFamily="34" charset="0"/>
              </a:defRPr>
            </a:lvl1pPr>
            <a:lvl2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2pPr>
            <a:lvl3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3pPr>
            <a:lvl4pPr>
              <a:spcBef>
                <a:spcPts val="0"/>
              </a:spcBef>
              <a:buNone/>
              <a:defRPr b="0">
                <a:latin typeface="Arial Black" panose="020B0A04020102020204" pitchFamily="34" charset="0"/>
              </a:defRPr>
            </a:lvl4pPr>
            <a:lvl5pPr marL="0" indent="0">
              <a:spcAft>
                <a:spcPts val="0"/>
              </a:spcAft>
              <a:buNone/>
              <a:defRPr>
                <a:latin typeface="Arial Black" panose="020B0A04020102020204" pitchFamily="34" charset="0"/>
              </a:defRPr>
            </a:lvl5pPr>
          </a:lstStyle>
          <a:p>
            <a:pPr lvl="0"/>
            <a:r>
              <a:rPr lang="en-US" dirty="0"/>
              <a:t>0.000</a:t>
            </a:r>
          </a:p>
        </p:txBody>
      </p:sp>
      <p:sp>
        <p:nvSpPr>
          <p:cNvPr id="32" name="Text Placeholder 7">
            <a:extLst>
              <a:ext uri="{FF2B5EF4-FFF2-40B4-BE49-F238E27FC236}">
                <a16:creationId xmlns:a16="http://schemas.microsoft.com/office/drawing/2014/main" id="{E09E303A-2A37-41B8-B365-565F96DC2842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128838" y="4603494"/>
            <a:ext cx="3099248" cy="1493288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b="1">
                <a:solidFill>
                  <a:schemeClr val="accent1"/>
                </a:solidFill>
              </a:defRPr>
            </a:lvl1pPr>
            <a:lvl2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Bef>
                <a:spcPts val="1600"/>
              </a:spcBef>
              <a:buFont typeface="Arial" panose="020B0604020202020204" pitchFamily="34" charset="0"/>
              <a:buChar char="​"/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46211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6EBB8457-1AB2-4BB3-BD49-9D163C5506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8650F918-7DE2-4DD0-8164-637E7D9055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pag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52F8DC-8E87-41C0-9285-439D5161D1A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Background color">
              <a:extLst>
                <a:ext uri="{FF2B5EF4-FFF2-40B4-BE49-F238E27FC236}">
                  <a16:creationId xmlns:a16="http://schemas.microsoft.com/office/drawing/2014/main" id="{FE6B8C2B-0736-4779-B32E-3B1FAF250F80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1" name="Logo">
              <a:extLst>
                <a:ext uri="{FF2B5EF4-FFF2-40B4-BE49-F238E27FC236}">
                  <a16:creationId xmlns:a16="http://schemas.microsoft.com/office/drawing/2014/main" id="{356FC027-45C5-4F8A-9BB5-A5ECFCE48F4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018087" y="1911600"/>
              <a:ext cx="1174499" cy="417600"/>
            </a:xfrm>
            <a:custGeom>
              <a:avLst/>
              <a:gdLst>
                <a:gd name="connsiteX0" fmla="*/ 1205255 w 5838722"/>
                <a:gd name="connsiteY0" fmla="*/ 480086 h 2075994"/>
                <a:gd name="connsiteX1" fmla="*/ 1606641 w 5838722"/>
                <a:gd name="connsiteY1" fmla="*/ 528268 h 2075994"/>
                <a:gd name="connsiteX2" fmla="*/ 3857234 w 5838722"/>
                <a:gd name="connsiteY2" fmla="*/ 1483489 h 2075994"/>
                <a:gd name="connsiteX3" fmla="*/ 5772632 w 5838722"/>
                <a:gd name="connsiteY3" fmla="*/ 518651 h 2075994"/>
                <a:gd name="connsiteX4" fmla="*/ 5830094 w 5838722"/>
                <a:gd name="connsiteY4" fmla="*/ 486597 h 2075994"/>
                <a:gd name="connsiteX5" fmla="*/ 5820518 w 5838722"/>
                <a:gd name="connsiteY5" fmla="*/ 563528 h 2075994"/>
                <a:gd name="connsiteX6" fmla="*/ 2963382 w 5838722"/>
                <a:gd name="connsiteY6" fmla="*/ 1932250 h 2075994"/>
                <a:gd name="connsiteX7" fmla="*/ 71130 w 5838722"/>
                <a:gd name="connsiteY7" fmla="*/ 855223 h 2075994"/>
                <a:gd name="connsiteX8" fmla="*/ 899 w 5838722"/>
                <a:gd name="connsiteY8" fmla="*/ 845606 h 2075994"/>
                <a:gd name="connsiteX9" fmla="*/ 51976 w 5838722"/>
                <a:gd name="connsiteY9" fmla="*/ 791114 h 2075994"/>
                <a:gd name="connsiteX10" fmla="*/ 1205255 w 5838722"/>
                <a:gd name="connsiteY10" fmla="*/ 480086 h 2075994"/>
                <a:gd name="connsiteX11" fmla="*/ 3859283 w 5838722"/>
                <a:gd name="connsiteY11" fmla="*/ 0 h 2075994"/>
                <a:gd name="connsiteX12" fmla="*/ 4339502 w 5838722"/>
                <a:gd name="connsiteY12" fmla="*/ 482600 h 2075994"/>
                <a:gd name="connsiteX13" fmla="*/ 3859283 w 5838722"/>
                <a:gd name="connsiteY13" fmla="*/ 965200 h 2075994"/>
                <a:gd name="connsiteX14" fmla="*/ 3379064 w 5838722"/>
                <a:gd name="connsiteY14" fmla="*/ 482600 h 2075994"/>
                <a:gd name="connsiteX15" fmla="*/ 3859283 w 5838722"/>
                <a:gd name="connsiteY15" fmla="*/ 0 h 207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8722" h="2075994">
                  <a:moveTo>
                    <a:pt x="1205255" y="480086"/>
                  </a:moveTo>
                  <a:cubicBezTo>
                    <a:pt x="1342675" y="480987"/>
                    <a:pt x="1478150" y="496213"/>
                    <a:pt x="1606641" y="528268"/>
                  </a:cubicBezTo>
                  <a:cubicBezTo>
                    <a:pt x="2541994" y="759059"/>
                    <a:pt x="2921881" y="1483489"/>
                    <a:pt x="3857234" y="1483489"/>
                  </a:cubicBezTo>
                  <a:cubicBezTo>
                    <a:pt x="4572317" y="1483489"/>
                    <a:pt x="5047974" y="1262313"/>
                    <a:pt x="5772632" y="518651"/>
                  </a:cubicBezTo>
                  <a:cubicBezTo>
                    <a:pt x="5804556" y="483392"/>
                    <a:pt x="5817326" y="476981"/>
                    <a:pt x="5830094" y="486597"/>
                  </a:cubicBezTo>
                  <a:cubicBezTo>
                    <a:pt x="5842864" y="496213"/>
                    <a:pt x="5842864" y="512241"/>
                    <a:pt x="5820518" y="563528"/>
                  </a:cubicBezTo>
                  <a:cubicBezTo>
                    <a:pt x="5667286" y="880866"/>
                    <a:pt x="4690433" y="2573338"/>
                    <a:pt x="2963382" y="1932250"/>
                  </a:cubicBezTo>
                  <a:cubicBezTo>
                    <a:pt x="1852450" y="1521954"/>
                    <a:pt x="1600256" y="605198"/>
                    <a:pt x="71130" y="855223"/>
                  </a:cubicBezTo>
                  <a:cubicBezTo>
                    <a:pt x="20053" y="864839"/>
                    <a:pt x="7283" y="861633"/>
                    <a:pt x="899" y="845606"/>
                  </a:cubicBezTo>
                  <a:cubicBezTo>
                    <a:pt x="-5486" y="823168"/>
                    <a:pt x="23245" y="807141"/>
                    <a:pt x="51976" y="791114"/>
                  </a:cubicBezTo>
                  <a:cubicBezTo>
                    <a:pt x="363228" y="603595"/>
                    <a:pt x="792996" y="477381"/>
                    <a:pt x="1205255" y="480086"/>
                  </a:cubicBezTo>
                  <a:close/>
                  <a:moveTo>
                    <a:pt x="3859283" y="0"/>
                  </a:moveTo>
                  <a:cubicBezTo>
                    <a:pt x="4124501" y="0"/>
                    <a:pt x="4339502" y="216067"/>
                    <a:pt x="4339502" y="482600"/>
                  </a:cubicBezTo>
                  <a:cubicBezTo>
                    <a:pt x="4339502" y="749133"/>
                    <a:pt x="4124501" y="965200"/>
                    <a:pt x="3859283" y="965200"/>
                  </a:cubicBezTo>
                  <a:cubicBezTo>
                    <a:pt x="3594065" y="965200"/>
                    <a:pt x="3379064" y="749133"/>
                    <a:pt x="3379064" y="482600"/>
                  </a:cubicBezTo>
                  <a:cubicBezTo>
                    <a:pt x="3379064" y="216067"/>
                    <a:pt x="3594065" y="0"/>
                    <a:pt x="38592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4682" y="2667000"/>
            <a:ext cx="7034306" cy="3057903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69B244FB-2DB4-4A36-99FC-1FF8DDA10D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6072FF-4E81-4301-B6A9-D3C44BA5B043}"/>
              </a:ext>
            </a:extLst>
          </p:cNvPr>
          <p:cNvSpPr txBox="1"/>
          <p:nvPr userDrawn="1"/>
        </p:nvSpPr>
        <p:spPr>
          <a:xfrm rot="16200000">
            <a:off x="11430796" y="5717382"/>
            <a:ext cx="1143000" cy="3794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l">
              <a:buNone/>
            </a:pPr>
            <a:r>
              <a:rPr lang="en-GB" sz="1000" dirty="0">
                <a:solidFill>
                  <a:schemeClr val="bg1"/>
                </a:solidFill>
              </a:rPr>
              <a:t>islandsbanki.is</a:t>
            </a:r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F098253C-1839-49F0-9ADE-DE1317B63EF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3008381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imag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2AE0EF-D9E0-4E13-99BD-F8346335726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12192000" cy="68580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6EBB8457-1AB2-4BB3-BD49-9D163C5506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8650F918-7DE2-4DD0-8164-637E7D9055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647F4E1-B8DF-4009-8140-B61A7F35FC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3200" y="129600"/>
            <a:ext cx="583200" cy="208800"/>
          </a:xfrm>
          <a:custGeom>
            <a:avLst/>
            <a:gdLst>
              <a:gd name="connsiteX0" fmla="*/ 1205255 w 5838722"/>
              <a:gd name="connsiteY0" fmla="*/ 480027 h 2073600"/>
              <a:gd name="connsiteX1" fmla="*/ 1606641 w 5838722"/>
              <a:gd name="connsiteY1" fmla="*/ 528174 h 2073600"/>
              <a:gd name="connsiteX2" fmla="*/ 3857234 w 5838722"/>
              <a:gd name="connsiteY2" fmla="*/ 1482696 h 2073600"/>
              <a:gd name="connsiteX3" fmla="*/ 5772632 w 5838722"/>
              <a:gd name="connsiteY3" fmla="*/ 518565 h 2073600"/>
              <a:gd name="connsiteX4" fmla="*/ 5830094 w 5838722"/>
              <a:gd name="connsiteY4" fmla="*/ 486534 h 2073600"/>
              <a:gd name="connsiteX5" fmla="*/ 5820518 w 5838722"/>
              <a:gd name="connsiteY5" fmla="*/ 563408 h 2073600"/>
              <a:gd name="connsiteX6" fmla="*/ 3855242 w 5838722"/>
              <a:gd name="connsiteY6" fmla="*/ 2069970 h 2073600"/>
              <a:gd name="connsiteX7" fmla="*/ 3751172 w 5838722"/>
              <a:gd name="connsiteY7" fmla="*/ 2073600 h 2073600"/>
              <a:gd name="connsiteX8" fmla="*/ 3687425 w 5838722"/>
              <a:gd name="connsiteY8" fmla="*/ 2073600 h 2073600"/>
              <a:gd name="connsiteX9" fmla="*/ 3575717 w 5838722"/>
              <a:gd name="connsiteY9" fmla="*/ 2069295 h 2073600"/>
              <a:gd name="connsiteX10" fmla="*/ 2963382 w 5838722"/>
              <a:gd name="connsiteY10" fmla="*/ 1931130 h 2073600"/>
              <a:gd name="connsiteX11" fmla="*/ 71130 w 5838722"/>
              <a:gd name="connsiteY11" fmla="*/ 854890 h 2073600"/>
              <a:gd name="connsiteX12" fmla="*/ 899 w 5838722"/>
              <a:gd name="connsiteY12" fmla="*/ 845280 h 2073600"/>
              <a:gd name="connsiteX13" fmla="*/ 51976 w 5838722"/>
              <a:gd name="connsiteY13" fmla="*/ 790828 h 2073600"/>
              <a:gd name="connsiteX14" fmla="*/ 1205255 w 5838722"/>
              <a:gd name="connsiteY14" fmla="*/ 480027 h 2073600"/>
              <a:gd name="connsiteX15" fmla="*/ 3859283 w 5838722"/>
              <a:gd name="connsiteY15" fmla="*/ 0 h 2073600"/>
              <a:gd name="connsiteX16" fmla="*/ 4339502 w 5838722"/>
              <a:gd name="connsiteY16" fmla="*/ 481806 h 2073600"/>
              <a:gd name="connsiteX17" fmla="*/ 3859283 w 5838722"/>
              <a:gd name="connsiteY17" fmla="*/ 963612 h 2073600"/>
              <a:gd name="connsiteX18" fmla="*/ 3379064 w 5838722"/>
              <a:gd name="connsiteY18" fmla="*/ 481806 h 2073600"/>
              <a:gd name="connsiteX19" fmla="*/ 3859283 w 5838722"/>
              <a:gd name="connsiteY19" fmla="*/ 0 h 20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8722" h="2073600">
                <a:moveTo>
                  <a:pt x="1205255" y="480027"/>
                </a:moveTo>
                <a:cubicBezTo>
                  <a:pt x="1342675" y="480928"/>
                  <a:pt x="1478150" y="496143"/>
                  <a:pt x="1606641" y="528174"/>
                </a:cubicBezTo>
                <a:cubicBezTo>
                  <a:pt x="2541994" y="758797"/>
                  <a:pt x="2921881" y="1482696"/>
                  <a:pt x="3857234" y="1482696"/>
                </a:cubicBezTo>
                <a:cubicBezTo>
                  <a:pt x="4572317" y="1482696"/>
                  <a:pt x="5047974" y="1261683"/>
                  <a:pt x="5772632" y="518565"/>
                </a:cubicBezTo>
                <a:cubicBezTo>
                  <a:pt x="5804556" y="483331"/>
                  <a:pt x="5817326" y="476924"/>
                  <a:pt x="5830094" y="486534"/>
                </a:cubicBezTo>
                <a:cubicBezTo>
                  <a:pt x="5842864" y="496143"/>
                  <a:pt x="5842864" y="512158"/>
                  <a:pt x="5820518" y="563408"/>
                </a:cubicBezTo>
                <a:cubicBezTo>
                  <a:pt x="5696017" y="821057"/>
                  <a:pt x="5027798" y="1985845"/>
                  <a:pt x="3855242" y="2069970"/>
                </a:cubicBezTo>
                <a:lnTo>
                  <a:pt x="3751172" y="2073600"/>
                </a:lnTo>
                <a:lnTo>
                  <a:pt x="3687425" y="2073600"/>
                </a:lnTo>
                <a:lnTo>
                  <a:pt x="3575717" y="2069295"/>
                </a:lnTo>
                <a:cubicBezTo>
                  <a:pt x="3383423" y="2054850"/>
                  <a:pt x="3179264" y="2011207"/>
                  <a:pt x="2963382" y="1931130"/>
                </a:cubicBezTo>
                <a:cubicBezTo>
                  <a:pt x="1852450" y="1521134"/>
                  <a:pt x="1600256" y="605048"/>
                  <a:pt x="71130" y="854890"/>
                </a:cubicBezTo>
                <a:cubicBezTo>
                  <a:pt x="20053" y="864499"/>
                  <a:pt x="7283" y="861296"/>
                  <a:pt x="899" y="845280"/>
                </a:cubicBezTo>
                <a:cubicBezTo>
                  <a:pt x="-5486" y="822859"/>
                  <a:pt x="23245" y="806843"/>
                  <a:pt x="51976" y="790828"/>
                </a:cubicBezTo>
                <a:cubicBezTo>
                  <a:pt x="363228" y="603447"/>
                  <a:pt x="792996" y="477325"/>
                  <a:pt x="1205255" y="480027"/>
                </a:cubicBezTo>
                <a:close/>
                <a:moveTo>
                  <a:pt x="3859283" y="0"/>
                </a:moveTo>
                <a:cubicBezTo>
                  <a:pt x="4124501" y="0"/>
                  <a:pt x="4339502" y="215712"/>
                  <a:pt x="4339502" y="481806"/>
                </a:cubicBezTo>
                <a:cubicBezTo>
                  <a:pt x="4339502" y="747900"/>
                  <a:pt x="4124501" y="963612"/>
                  <a:pt x="3859283" y="963612"/>
                </a:cubicBezTo>
                <a:cubicBezTo>
                  <a:pt x="3594065" y="963612"/>
                  <a:pt x="3379064" y="747900"/>
                  <a:pt x="3379064" y="481806"/>
                </a:cubicBezTo>
                <a:cubicBezTo>
                  <a:pt x="3379064" y="215712"/>
                  <a:pt x="3594065" y="0"/>
                  <a:pt x="385928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363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frame imag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F2AE0EF-D9E0-4E13-99BD-F83463357262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12192000" cy="68580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6EBB8457-1AB2-4BB3-BD49-9D163C5506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40">
            <a:extLst>
              <a:ext uri="{FF2B5EF4-FFF2-40B4-BE49-F238E27FC236}">
                <a16:creationId xmlns:a16="http://schemas.microsoft.com/office/drawing/2014/main" id="{8650F918-7DE2-4DD0-8164-637E7D9055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D647F4E1-B8DF-4009-8140-B61A7F35FC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33200" y="129600"/>
            <a:ext cx="583200" cy="208800"/>
          </a:xfrm>
          <a:custGeom>
            <a:avLst/>
            <a:gdLst>
              <a:gd name="connsiteX0" fmla="*/ 1205255 w 5838722"/>
              <a:gd name="connsiteY0" fmla="*/ 480027 h 2073600"/>
              <a:gd name="connsiteX1" fmla="*/ 1606641 w 5838722"/>
              <a:gd name="connsiteY1" fmla="*/ 528174 h 2073600"/>
              <a:gd name="connsiteX2" fmla="*/ 3857234 w 5838722"/>
              <a:gd name="connsiteY2" fmla="*/ 1482696 h 2073600"/>
              <a:gd name="connsiteX3" fmla="*/ 5772632 w 5838722"/>
              <a:gd name="connsiteY3" fmla="*/ 518565 h 2073600"/>
              <a:gd name="connsiteX4" fmla="*/ 5830094 w 5838722"/>
              <a:gd name="connsiteY4" fmla="*/ 486534 h 2073600"/>
              <a:gd name="connsiteX5" fmla="*/ 5820518 w 5838722"/>
              <a:gd name="connsiteY5" fmla="*/ 563408 h 2073600"/>
              <a:gd name="connsiteX6" fmla="*/ 3855242 w 5838722"/>
              <a:gd name="connsiteY6" fmla="*/ 2069970 h 2073600"/>
              <a:gd name="connsiteX7" fmla="*/ 3751172 w 5838722"/>
              <a:gd name="connsiteY7" fmla="*/ 2073600 h 2073600"/>
              <a:gd name="connsiteX8" fmla="*/ 3687425 w 5838722"/>
              <a:gd name="connsiteY8" fmla="*/ 2073600 h 2073600"/>
              <a:gd name="connsiteX9" fmla="*/ 3575717 w 5838722"/>
              <a:gd name="connsiteY9" fmla="*/ 2069295 h 2073600"/>
              <a:gd name="connsiteX10" fmla="*/ 2963382 w 5838722"/>
              <a:gd name="connsiteY10" fmla="*/ 1931130 h 2073600"/>
              <a:gd name="connsiteX11" fmla="*/ 71130 w 5838722"/>
              <a:gd name="connsiteY11" fmla="*/ 854890 h 2073600"/>
              <a:gd name="connsiteX12" fmla="*/ 899 w 5838722"/>
              <a:gd name="connsiteY12" fmla="*/ 845280 h 2073600"/>
              <a:gd name="connsiteX13" fmla="*/ 51976 w 5838722"/>
              <a:gd name="connsiteY13" fmla="*/ 790828 h 2073600"/>
              <a:gd name="connsiteX14" fmla="*/ 1205255 w 5838722"/>
              <a:gd name="connsiteY14" fmla="*/ 480027 h 2073600"/>
              <a:gd name="connsiteX15" fmla="*/ 3859283 w 5838722"/>
              <a:gd name="connsiteY15" fmla="*/ 0 h 2073600"/>
              <a:gd name="connsiteX16" fmla="*/ 4339502 w 5838722"/>
              <a:gd name="connsiteY16" fmla="*/ 481806 h 2073600"/>
              <a:gd name="connsiteX17" fmla="*/ 3859283 w 5838722"/>
              <a:gd name="connsiteY17" fmla="*/ 963612 h 2073600"/>
              <a:gd name="connsiteX18" fmla="*/ 3379064 w 5838722"/>
              <a:gd name="connsiteY18" fmla="*/ 481806 h 2073600"/>
              <a:gd name="connsiteX19" fmla="*/ 3859283 w 5838722"/>
              <a:gd name="connsiteY19" fmla="*/ 0 h 207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838722" h="2073600">
                <a:moveTo>
                  <a:pt x="1205255" y="480027"/>
                </a:moveTo>
                <a:cubicBezTo>
                  <a:pt x="1342675" y="480928"/>
                  <a:pt x="1478150" y="496143"/>
                  <a:pt x="1606641" y="528174"/>
                </a:cubicBezTo>
                <a:cubicBezTo>
                  <a:pt x="2541994" y="758797"/>
                  <a:pt x="2921881" y="1482696"/>
                  <a:pt x="3857234" y="1482696"/>
                </a:cubicBezTo>
                <a:cubicBezTo>
                  <a:pt x="4572317" y="1482696"/>
                  <a:pt x="5047974" y="1261683"/>
                  <a:pt x="5772632" y="518565"/>
                </a:cubicBezTo>
                <a:cubicBezTo>
                  <a:pt x="5804556" y="483331"/>
                  <a:pt x="5817326" y="476924"/>
                  <a:pt x="5830094" y="486534"/>
                </a:cubicBezTo>
                <a:cubicBezTo>
                  <a:pt x="5842864" y="496143"/>
                  <a:pt x="5842864" y="512158"/>
                  <a:pt x="5820518" y="563408"/>
                </a:cubicBezTo>
                <a:cubicBezTo>
                  <a:pt x="5696017" y="821057"/>
                  <a:pt x="5027798" y="1985845"/>
                  <a:pt x="3855242" y="2069970"/>
                </a:cubicBezTo>
                <a:lnTo>
                  <a:pt x="3751172" y="2073600"/>
                </a:lnTo>
                <a:lnTo>
                  <a:pt x="3687425" y="2073600"/>
                </a:lnTo>
                <a:lnTo>
                  <a:pt x="3575717" y="2069295"/>
                </a:lnTo>
                <a:cubicBezTo>
                  <a:pt x="3383423" y="2054850"/>
                  <a:pt x="3179264" y="2011207"/>
                  <a:pt x="2963382" y="1931130"/>
                </a:cubicBezTo>
                <a:cubicBezTo>
                  <a:pt x="1852450" y="1521134"/>
                  <a:pt x="1600256" y="605048"/>
                  <a:pt x="71130" y="854890"/>
                </a:cubicBezTo>
                <a:cubicBezTo>
                  <a:pt x="20053" y="864499"/>
                  <a:pt x="7283" y="861296"/>
                  <a:pt x="899" y="845280"/>
                </a:cubicBezTo>
                <a:cubicBezTo>
                  <a:pt x="-5486" y="822859"/>
                  <a:pt x="23245" y="806843"/>
                  <a:pt x="51976" y="790828"/>
                </a:cubicBezTo>
                <a:cubicBezTo>
                  <a:pt x="363228" y="603447"/>
                  <a:pt x="792996" y="477325"/>
                  <a:pt x="1205255" y="480027"/>
                </a:cubicBezTo>
                <a:close/>
                <a:moveTo>
                  <a:pt x="3859283" y="0"/>
                </a:moveTo>
                <a:cubicBezTo>
                  <a:pt x="4124501" y="0"/>
                  <a:pt x="4339502" y="215712"/>
                  <a:pt x="4339502" y="481806"/>
                </a:cubicBezTo>
                <a:cubicBezTo>
                  <a:pt x="4339502" y="747900"/>
                  <a:pt x="4124501" y="963612"/>
                  <a:pt x="3859283" y="963612"/>
                </a:cubicBezTo>
                <a:cubicBezTo>
                  <a:pt x="3594065" y="963612"/>
                  <a:pt x="3379064" y="747900"/>
                  <a:pt x="3379064" y="481806"/>
                </a:cubicBezTo>
                <a:cubicBezTo>
                  <a:pt x="3379064" y="215712"/>
                  <a:pt x="3594065" y="0"/>
                  <a:pt x="3859283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>
              <a:defRPr sz="100"/>
            </a:lvl2pPr>
            <a:lvl3pPr>
              <a:defRPr sz="100"/>
            </a:lvl3pPr>
            <a:lvl4pPr>
              <a:defRPr sz="100"/>
            </a:lvl4pPr>
            <a:lvl5pPr>
              <a:defRPr sz="100"/>
            </a:lvl5pPr>
          </a:lstStyle>
          <a:p>
            <a:pPr lvl="0"/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156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52F8DC-8E87-41C0-9285-439D5161D1A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Background color">
              <a:extLst>
                <a:ext uri="{FF2B5EF4-FFF2-40B4-BE49-F238E27FC236}">
                  <a16:creationId xmlns:a16="http://schemas.microsoft.com/office/drawing/2014/main" id="{FE6B8C2B-0736-4779-B32E-3B1FAF250F80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1" name="Logo">
              <a:extLst>
                <a:ext uri="{FF2B5EF4-FFF2-40B4-BE49-F238E27FC236}">
                  <a16:creationId xmlns:a16="http://schemas.microsoft.com/office/drawing/2014/main" id="{356FC027-45C5-4F8A-9BB5-A5ECFCE48F4E}"/>
                </a:ext>
              </a:extLst>
            </p:cNvPr>
            <p:cNvSpPr>
              <a:spLocks noChangeAspect="1" noChangeArrowheads="1"/>
            </p:cNvSpPr>
            <p:nvPr userDrawn="1"/>
          </p:nvSpPr>
          <p:spPr bwMode="auto">
            <a:xfrm>
              <a:off x="2018087" y="1911600"/>
              <a:ext cx="1174499" cy="417600"/>
            </a:xfrm>
            <a:custGeom>
              <a:avLst/>
              <a:gdLst>
                <a:gd name="connsiteX0" fmla="*/ 1205255 w 5838722"/>
                <a:gd name="connsiteY0" fmla="*/ 480086 h 2075994"/>
                <a:gd name="connsiteX1" fmla="*/ 1606641 w 5838722"/>
                <a:gd name="connsiteY1" fmla="*/ 528268 h 2075994"/>
                <a:gd name="connsiteX2" fmla="*/ 3857234 w 5838722"/>
                <a:gd name="connsiteY2" fmla="*/ 1483489 h 2075994"/>
                <a:gd name="connsiteX3" fmla="*/ 5772632 w 5838722"/>
                <a:gd name="connsiteY3" fmla="*/ 518651 h 2075994"/>
                <a:gd name="connsiteX4" fmla="*/ 5830094 w 5838722"/>
                <a:gd name="connsiteY4" fmla="*/ 486597 h 2075994"/>
                <a:gd name="connsiteX5" fmla="*/ 5820518 w 5838722"/>
                <a:gd name="connsiteY5" fmla="*/ 563528 h 2075994"/>
                <a:gd name="connsiteX6" fmla="*/ 2963382 w 5838722"/>
                <a:gd name="connsiteY6" fmla="*/ 1932250 h 2075994"/>
                <a:gd name="connsiteX7" fmla="*/ 71130 w 5838722"/>
                <a:gd name="connsiteY7" fmla="*/ 855223 h 2075994"/>
                <a:gd name="connsiteX8" fmla="*/ 899 w 5838722"/>
                <a:gd name="connsiteY8" fmla="*/ 845606 h 2075994"/>
                <a:gd name="connsiteX9" fmla="*/ 51976 w 5838722"/>
                <a:gd name="connsiteY9" fmla="*/ 791114 h 2075994"/>
                <a:gd name="connsiteX10" fmla="*/ 1205255 w 5838722"/>
                <a:gd name="connsiteY10" fmla="*/ 480086 h 2075994"/>
                <a:gd name="connsiteX11" fmla="*/ 3859283 w 5838722"/>
                <a:gd name="connsiteY11" fmla="*/ 0 h 2075994"/>
                <a:gd name="connsiteX12" fmla="*/ 4339502 w 5838722"/>
                <a:gd name="connsiteY12" fmla="*/ 482600 h 2075994"/>
                <a:gd name="connsiteX13" fmla="*/ 3859283 w 5838722"/>
                <a:gd name="connsiteY13" fmla="*/ 965200 h 2075994"/>
                <a:gd name="connsiteX14" fmla="*/ 3379064 w 5838722"/>
                <a:gd name="connsiteY14" fmla="*/ 482600 h 2075994"/>
                <a:gd name="connsiteX15" fmla="*/ 3859283 w 5838722"/>
                <a:gd name="connsiteY15" fmla="*/ 0 h 2075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8722" h="2075994">
                  <a:moveTo>
                    <a:pt x="1205255" y="480086"/>
                  </a:moveTo>
                  <a:cubicBezTo>
                    <a:pt x="1342675" y="480987"/>
                    <a:pt x="1478150" y="496213"/>
                    <a:pt x="1606641" y="528268"/>
                  </a:cubicBezTo>
                  <a:cubicBezTo>
                    <a:pt x="2541994" y="759059"/>
                    <a:pt x="2921881" y="1483489"/>
                    <a:pt x="3857234" y="1483489"/>
                  </a:cubicBezTo>
                  <a:cubicBezTo>
                    <a:pt x="4572317" y="1483489"/>
                    <a:pt x="5047974" y="1262313"/>
                    <a:pt x="5772632" y="518651"/>
                  </a:cubicBezTo>
                  <a:cubicBezTo>
                    <a:pt x="5804556" y="483392"/>
                    <a:pt x="5817326" y="476981"/>
                    <a:pt x="5830094" y="486597"/>
                  </a:cubicBezTo>
                  <a:cubicBezTo>
                    <a:pt x="5842864" y="496213"/>
                    <a:pt x="5842864" y="512241"/>
                    <a:pt x="5820518" y="563528"/>
                  </a:cubicBezTo>
                  <a:cubicBezTo>
                    <a:pt x="5667286" y="880866"/>
                    <a:pt x="4690433" y="2573338"/>
                    <a:pt x="2963382" y="1932250"/>
                  </a:cubicBezTo>
                  <a:cubicBezTo>
                    <a:pt x="1852450" y="1521954"/>
                    <a:pt x="1600256" y="605198"/>
                    <a:pt x="71130" y="855223"/>
                  </a:cubicBezTo>
                  <a:cubicBezTo>
                    <a:pt x="20053" y="864839"/>
                    <a:pt x="7283" y="861633"/>
                    <a:pt x="899" y="845606"/>
                  </a:cubicBezTo>
                  <a:cubicBezTo>
                    <a:pt x="-5486" y="823168"/>
                    <a:pt x="23245" y="807141"/>
                    <a:pt x="51976" y="791114"/>
                  </a:cubicBezTo>
                  <a:cubicBezTo>
                    <a:pt x="363228" y="603595"/>
                    <a:pt x="792996" y="477381"/>
                    <a:pt x="1205255" y="480086"/>
                  </a:cubicBezTo>
                  <a:close/>
                  <a:moveTo>
                    <a:pt x="3859283" y="0"/>
                  </a:moveTo>
                  <a:cubicBezTo>
                    <a:pt x="4124501" y="0"/>
                    <a:pt x="4339502" y="216067"/>
                    <a:pt x="4339502" y="482600"/>
                  </a:cubicBezTo>
                  <a:cubicBezTo>
                    <a:pt x="4339502" y="749133"/>
                    <a:pt x="4124501" y="965200"/>
                    <a:pt x="3859283" y="965200"/>
                  </a:cubicBezTo>
                  <a:cubicBezTo>
                    <a:pt x="3594065" y="965200"/>
                    <a:pt x="3379064" y="749133"/>
                    <a:pt x="3379064" y="482600"/>
                  </a:cubicBezTo>
                  <a:cubicBezTo>
                    <a:pt x="3379064" y="216067"/>
                    <a:pt x="3594065" y="0"/>
                    <a:pt x="38592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4682" y="2776364"/>
            <a:ext cx="6069106" cy="2559224"/>
          </a:xfrm>
        </p:spPr>
        <p:txBody>
          <a:bodyPr anchor="t" anchorCtr="0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D0927E57-5CB2-4C9C-8179-F272C1D62FA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986C47F-EFC2-4C8B-92EF-2C1D45A4E3E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9" name="Slide Number Placeholder 8" hidden="1">
            <a:extLst>
              <a:ext uri="{FF2B5EF4-FFF2-40B4-BE49-F238E27FC236}">
                <a16:creationId xmlns:a16="http://schemas.microsoft.com/office/drawing/2014/main" id="{85AC38D3-0E16-416A-A099-6BF1A778AFC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 rot="16200000"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0699C-2CC7-4F69-B71C-DB47BFD1F588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8B326-C686-46AE-94D5-284B50A625A3}"/>
              </a:ext>
            </a:extLst>
          </p:cNvPr>
          <p:cNvSpPr txBox="1"/>
          <p:nvPr userDrawn="1"/>
        </p:nvSpPr>
        <p:spPr>
          <a:xfrm rot="16200000">
            <a:off x="11430796" y="5717382"/>
            <a:ext cx="1143000" cy="379412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marL="0" indent="0" algn="l">
              <a:buNone/>
            </a:pPr>
            <a:r>
              <a:rPr lang="en-GB" sz="1000" dirty="0">
                <a:solidFill>
                  <a:schemeClr val="bg1"/>
                </a:solidFill>
              </a:rPr>
              <a:t>islandsbanki.is</a:t>
            </a:r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658089A3-569A-447E-AA1B-3B9F9A73369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3389676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guid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ader">
            <a:extLst>
              <a:ext uri="{FF2B5EF4-FFF2-40B4-BE49-F238E27FC236}">
                <a16:creationId xmlns:a16="http://schemas.microsoft.com/office/drawing/2014/main" id="{A9751C20-D6C2-594A-A5E9-09AC525D93EB}"/>
              </a:ext>
            </a:extLst>
          </p:cNvPr>
          <p:cNvSpPr txBox="1"/>
          <p:nvPr userDrawn="1"/>
        </p:nvSpPr>
        <p:spPr>
          <a:xfrm>
            <a:off x="2705101" y="539750"/>
            <a:ext cx="9107488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Myndabanki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Íslandsbanka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B152F0D4-D05C-6B40-8548-8B6B3CDE44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05101" y="1815926"/>
            <a:ext cx="2374721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is-IS" sz="11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"/>
              </a:rPr>
              <a:t>Myndabanki Íslandsbanka</a:t>
            </a:r>
            <a:r>
              <a:rPr lang="is-IS" sz="1100" u="sng" kern="1200" baseline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"/>
              </a:rPr>
              <a:t> er</a:t>
            </a:r>
            <a:r>
              <a:rPr lang="is-IS" sz="1100" u="sng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  <a:hlinkClick r:id="rId2"/>
              </a:rPr>
              <a:t> aðgengilegur hérna</a:t>
            </a:r>
            <a: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(hægri smella og </a:t>
            </a:r>
            <a:r>
              <a:rPr lang="is-IS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Open</a:t>
            </a:r>
            <a: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s-IS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hyperlink</a:t>
            </a:r>
            <a: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r>
              <a:rPr lang="is-IS" dirty="0"/>
              <a:t> </a:t>
            </a:r>
            <a: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 í honum eru yfir 40 fjölbreyttar myndir til að nota í kynningar á vegum bankans.</a:t>
            </a:r>
            <a:b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b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</a:br>
            <a: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Leiðbeiningar um innsetningu mynda er á </a:t>
            </a:r>
            <a:r>
              <a:rPr lang="is-IS" sz="11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leiðbeiningaglærun</a:t>
            </a:r>
            <a:r>
              <a:rPr lang="is-IS" sz="11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CF552AD8-0D26-314A-80BB-5CA5E319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D7B3EB99-5245-C940-A8C2-0266A24A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36" name="Slide Number Placeholder 6">
            <a:extLst>
              <a:ext uri="{FF2B5EF4-FFF2-40B4-BE49-F238E27FC236}">
                <a16:creationId xmlns:a16="http://schemas.microsoft.com/office/drawing/2014/main" id="{994C0C88-C2D1-B744-AF4E-1F543159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F20149-9EE1-7A4F-95CD-E4EB42A55558}"/>
              </a:ext>
            </a:extLst>
          </p:cNvPr>
          <p:cNvSpPr/>
          <p:nvPr userDrawn="1"/>
        </p:nvSpPr>
        <p:spPr>
          <a:xfrm>
            <a:off x="2631597" y="1215345"/>
            <a:ext cx="4672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DC1E35"/>
                </a:solidFill>
              </a:rPr>
              <a:t>Vinsamlegast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eyðið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úr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glærukynningu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eftir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notkun</a:t>
            </a:r>
            <a:endParaRPr lang="en-US" sz="1600" dirty="0">
              <a:solidFill>
                <a:srgbClr val="DC1E35"/>
              </a:solidFill>
            </a:endParaRPr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822" y="1737360"/>
            <a:ext cx="6257001" cy="471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525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Header">
            <a:extLst>
              <a:ext uri="{FF2B5EF4-FFF2-40B4-BE49-F238E27FC236}">
                <a16:creationId xmlns:a16="http://schemas.microsoft.com/office/drawing/2014/main" id="{A9751C20-D6C2-594A-A5E9-09AC525D93EB}"/>
              </a:ext>
            </a:extLst>
          </p:cNvPr>
          <p:cNvSpPr txBox="1"/>
          <p:nvPr userDrawn="1"/>
        </p:nvSpPr>
        <p:spPr>
          <a:xfrm>
            <a:off x="2705101" y="539750"/>
            <a:ext cx="9107488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indent="0">
              <a:buNone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Leiðbeiningar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B152F0D4-D05C-6B40-8548-8B6B3CDE44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705103" y="1815926"/>
            <a:ext cx="2374721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Textastílar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Notaðu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–hnappinn til að hoppa á milli textastíla. Veldu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svo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að skipta úr einum stíl í annan.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Notaðu </a:t>
            </a:r>
            <a:r>
              <a:rPr lang="en-GB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SHIFT-TAB </a:t>
            </a:r>
            <a:r>
              <a:rPr lang="en-GB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að fara til baka um textastíl.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Einnig er hægt að nota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GB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lista.</a:t>
            </a:r>
            <a:endParaRPr lang="en-GB" sz="900" baseline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Eyddu bullet-punkti til að fá venjulegan texta, smelltu á </a:t>
            </a:r>
            <a:r>
              <a:rPr lang="en-GB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bullet-hnappinn </a:t>
            </a:r>
            <a:r>
              <a:rPr lang="en-GB" sz="90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að fá punktinn til baka.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sz="9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Setja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inn </a:t>
            </a:r>
            <a:r>
              <a:rPr lang="en-GB" sz="9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glæru</a:t>
            </a: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Farðu í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-flipann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Smelltu á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Slide 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að bæta við glæru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sz="9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Breyta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útliti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glæru</a:t>
            </a:r>
            <a:endParaRPr lang="en-GB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1.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Smelltu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örina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hjá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Layout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til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að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sjá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fellilista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með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mismunandi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glærutegundum</a:t>
            </a:r>
            <a:endParaRPr lang="en-GB" sz="9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en-GB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2.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Smelltu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á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þá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glærutegund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sem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þú</a:t>
            </a:r>
            <a:r>
              <a:rPr lang="en-GB" sz="9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GB" sz="9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vilt</a:t>
            </a:r>
            <a:endParaRPr lang="en-GB" sz="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en-GB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240"/>
              </a:spcAft>
              <a:defRPr/>
            </a:pPr>
            <a:endParaRPr lang="en-GB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5D7A02A5-AF08-A546-8129-16C19F6AC8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0291" y="1815926"/>
            <a:ext cx="2160798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Setja inn mynd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Veldu glærutegund með myndasniðmáti, smelltu á táknið og veldu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Skipta út mynd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Crop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til að breyta stærð eða fókus myndarinnar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að skala myndina skaltu halda niðri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á meðan þú dregur út hornin á myndinni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 þú eyðir myndinni og setur inn aðra í staðinn gæti nýja myndin lagst yfir texta eða aðra grafík á glærunni. Til að laga þetta skaltu hægri smella á myndina og velja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to Back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Endurræsa glæru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Farðu í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-flipann</a:t>
            </a:r>
            <a:endParaRPr lang="en-GB" altLang="da-DK" sz="900" b="0" strike="sngStrike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Smelltu á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Reset</a:t>
            </a:r>
            <a:r>
              <a:rPr lang="en-GB" altLang="da-DK" sz="9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valmyndina til að endurræsa staðsetningu, stærð eða forskrift glærunnar í sína upprunalegu mynd</a:t>
            </a:r>
          </a:p>
          <a:p>
            <a:pPr eaLnBrk="1" hangingPunct="1">
              <a:spcAft>
                <a:spcPts val="600"/>
              </a:spcAft>
              <a:defRPr/>
            </a:pPr>
            <a:endParaRPr lang="en-GB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Box 4">
            <a:extLst>
              <a:ext uri="{FF2B5EF4-FFF2-40B4-BE49-F238E27FC236}">
                <a16:creationId xmlns:a16="http://schemas.microsoft.com/office/drawing/2014/main" id="{0EC2A480-29C5-A946-941D-ECED5028EB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32235" y="1815926"/>
            <a:ext cx="2160798" cy="38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Breyta númeri glæru, dagsetningu og glærufæti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Endaðu á því að gera þetta svo að breytingarnar stillist inn á allar glærurnar í einu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Farðu í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-flipann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 and Footer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skrifaðu inn það sem á að standa í glærufæti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Veldu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to All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að stilla allar glærur og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 þetta á aðeins við um staka glæru</a:t>
            </a:r>
          </a:p>
          <a:p>
            <a:pPr marL="0" indent="0" eaLnBrk="1" hangingPunct="1">
              <a:spcBef>
                <a:spcPts val="1200"/>
              </a:spcBef>
              <a:spcAft>
                <a:spcPts val="600"/>
              </a:spcAft>
              <a:buNone/>
              <a:defRPr/>
            </a:pPr>
            <a:r>
              <a:rPr lang="en-GB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Grind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að sjá grind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Farðu í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-flipann og hakaðu við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Guides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ATH: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Notaðu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 + F9 </a:t>
            </a: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 að fá grind upp á skjáinn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b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Letur</a:t>
            </a:r>
          </a:p>
          <a:p>
            <a:pPr marL="0" indent="0" eaLnBrk="1" hangingPunct="1">
              <a:spcAft>
                <a:spcPts val="600"/>
              </a:spcAft>
              <a:buNone/>
              <a:defRPr/>
            </a:pPr>
            <a:r>
              <a:rPr lang="en-GB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Allt letur skal vera í </a:t>
            </a:r>
            <a:r>
              <a:rPr lang="en-GB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</a:p>
        </p:txBody>
      </p:sp>
      <p:pic>
        <p:nvPicPr>
          <p:cNvPr id="24" name="1 Increase decrease">
            <a:extLst>
              <a:ext uri="{FF2B5EF4-FFF2-40B4-BE49-F238E27FC236}">
                <a16:creationId xmlns:a16="http://schemas.microsoft.com/office/drawing/2014/main" id="{F5929E40-1919-624C-A204-756B72304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34897" y="2669209"/>
            <a:ext cx="549328" cy="285228"/>
          </a:xfrm>
          <a:prstGeom prst="rect">
            <a:avLst/>
          </a:prstGeom>
        </p:spPr>
      </p:pic>
      <p:pic>
        <p:nvPicPr>
          <p:cNvPr id="26" name="2 New picture">
            <a:extLst>
              <a:ext uri="{FF2B5EF4-FFF2-40B4-BE49-F238E27FC236}">
                <a16:creationId xmlns:a16="http://schemas.microsoft.com/office/drawing/2014/main" id="{5429BCD3-FFFD-2A4E-854B-0B1B4FD816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168291" y="3819072"/>
            <a:ext cx="324764" cy="578237"/>
          </a:xfrm>
          <a:prstGeom prst="rect">
            <a:avLst/>
          </a:prstGeom>
        </p:spPr>
      </p:pic>
      <p:pic>
        <p:nvPicPr>
          <p:cNvPr id="27" name="3 Layout">
            <a:extLst>
              <a:ext uri="{FF2B5EF4-FFF2-40B4-BE49-F238E27FC236}">
                <a16:creationId xmlns:a16="http://schemas.microsoft.com/office/drawing/2014/main" id="{F485EEF0-E08F-CD40-BAFD-2A5FD4F69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/>
          <a:srcRect l="36944" r="2272" b="69429"/>
          <a:stretch/>
        </p:blipFill>
        <p:spPr>
          <a:xfrm>
            <a:off x="5164281" y="4711762"/>
            <a:ext cx="593368" cy="192211"/>
          </a:xfrm>
          <a:prstGeom prst="rect">
            <a:avLst/>
          </a:prstGeom>
        </p:spPr>
      </p:pic>
      <p:pic>
        <p:nvPicPr>
          <p:cNvPr id="30" name="4 Reset">
            <a:extLst>
              <a:ext uri="{FF2B5EF4-FFF2-40B4-BE49-F238E27FC236}">
                <a16:creationId xmlns:a16="http://schemas.microsoft.com/office/drawing/2014/main" id="{C078521D-81B7-6D42-A2F1-08DF6EAD03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068145" y="4903973"/>
            <a:ext cx="492452" cy="200416"/>
          </a:xfrm>
          <a:prstGeom prst="rect">
            <a:avLst/>
          </a:prstGeom>
        </p:spPr>
      </p:pic>
      <p:pic>
        <p:nvPicPr>
          <p:cNvPr id="31" name="5 Insert picture">
            <a:extLst>
              <a:ext uri="{FF2B5EF4-FFF2-40B4-BE49-F238E27FC236}">
                <a16:creationId xmlns:a16="http://schemas.microsoft.com/office/drawing/2014/main" id="{03097CE2-185A-4148-9497-5EF15ECE089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87513" y="2024627"/>
            <a:ext cx="262151" cy="256054"/>
          </a:xfrm>
          <a:prstGeom prst="rect">
            <a:avLst/>
          </a:prstGeom>
        </p:spPr>
      </p:pic>
      <p:pic>
        <p:nvPicPr>
          <p:cNvPr id="32" name="6 Crop">
            <a:extLst>
              <a:ext uri="{FF2B5EF4-FFF2-40B4-BE49-F238E27FC236}">
                <a16:creationId xmlns:a16="http://schemas.microsoft.com/office/drawing/2014/main" id="{C49A6822-3A89-B440-B264-C0DE99D9581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68145" y="2695095"/>
            <a:ext cx="337400" cy="321707"/>
          </a:xfrm>
          <a:prstGeom prst="rect">
            <a:avLst/>
          </a:prstGeom>
        </p:spPr>
      </p:pic>
      <p:pic>
        <p:nvPicPr>
          <p:cNvPr id="33" name="7 Scale picture">
            <a:extLst>
              <a:ext uri="{FF2B5EF4-FFF2-40B4-BE49-F238E27FC236}">
                <a16:creationId xmlns:a16="http://schemas.microsoft.com/office/drawing/2014/main" id="{555A12A2-A0A1-C549-B49A-8381B27C395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8045850" y="3242399"/>
            <a:ext cx="359695" cy="335309"/>
          </a:xfrm>
          <a:prstGeom prst="rect">
            <a:avLst/>
          </a:prstGeom>
        </p:spPr>
      </p:pic>
      <p:sp>
        <p:nvSpPr>
          <p:cNvPr id="34" name="Date Placeholder 3">
            <a:extLst>
              <a:ext uri="{FF2B5EF4-FFF2-40B4-BE49-F238E27FC236}">
                <a16:creationId xmlns:a16="http://schemas.microsoft.com/office/drawing/2014/main" id="{CF552AD8-0D26-314A-80BB-5CA5E319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35" name="Footer Placeholder 5">
            <a:extLst>
              <a:ext uri="{FF2B5EF4-FFF2-40B4-BE49-F238E27FC236}">
                <a16:creationId xmlns:a16="http://schemas.microsoft.com/office/drawing/2014/main" id="{D7B3EB99-5245-C940-A8C2-0266A24A0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 b="0">
                <a:noFill/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36" name="Slide Number Placeholder 6">
            <a:extLst>
              <a:ext uri="{FF2B5EF4-FFF2-40B4-BE49-F238E27FC236}">
                <a16:creationId xmlns:a16="http://schemas.microsoft.com/office/drawing/2014/main" id="{994C0C88-C2D1-B744-AF4E-1F543159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5FB8C4D-222C-B343-AEC1-C000F8B6176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203889" y="3156602"/>
            <a:ext cx="257391" cy="17159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2F20149-9EE1-7A4F-95CD-E4EB42A55558}"/>
              </a:ext>
            </a:extLst>
          </p:cNvPr>
          <p:cNvSpPr/>
          <p:nvPr userDrawn="1"/>
        </p:nvSpPr>
        <p:spPr>
          <a:xfrm>
            <a:off x="2631597" y="1215345"/>
            <a:ext cx="46725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rgbClr val="DC1E35"/>
                </a:solidFill>
              </a:rPr>
              <a:t>Vinsamlegast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eyðið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úr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glærukynningu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eftir</a:t>
            </a:r>
            <a:r>
              <a:rPr lang="en-US" sz="1600" dirty="0">
                <a:solidFill>
                  <a:srgbClr val="DC1E35"/>
                </a:solidFill>
              </a:rPr>
              <a:t> </a:t>
            </a:r>
            <a:r>
              <a:rPr lang="en-US" sz="1600" dirty="0" err="1">
                <a:solidFill>
                  <a:srgbClr val="DC1E35"/>
                </a:solidFill>
              </a:rPr>
              <a:t>notkun</a:t>
            </a:r>
            <a:endParaRPr lang="en-US" sz="1600" dirty="0">
              <a:solidFill>
                <a:srgbClr val="DC1E35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DF8D2508-B9F8-3240-9598-E0A192946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67" r="638"/>
          <a:stretch/>
        </p:blipFill>
        <p:spPr>
          <a:xfrm>
            <a:off x="2563318" y="5933390"/>
            <a:ext cx="9628682" cy="94746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7DB9D54-505D-D94A-870F-18B5252BE2E4}"/>
              </a:ext>
            </a:extLst>
          </p:cNvPr>
          <p:cNvSpPr txBox="1"/>
          <p:nvPr userDrawn="1"/>
        </p:nvSpPr>
        <p:spPr>
          <a:xfrm>
            <a:off x="2705100" y="5725991"/>
            <a:ext cx="118736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buNone/>
            </a:pPr>
            <a:r>
              <a:rPr lang="en-US" sz="900" b="1" dirty="0" err="1"/>
              <a:t>Litir</a:t>
            </a:r>
            <a:endParaRPr lang="en-US" sz="9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1940DDC-01EE-FB4A-A061-C10699EA5200}"/>
              </a:ext>
            </a:extLst>
          </p:cNvPr>
          <p:cNvSpPr txBox="1"/>
          <p:nvPr userDrawn="1"/>
        </p:nvSpPr>
        <p:spPr>
          <a:xfrm>
            <a:off x="2652635" y="6043267"/>
            <a:ext cx="73514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 Black" panose="020B0A04020102020204" pitchFamily="34" charset="0"/>
              <a:buNone/>
              <a:tabLst/>
              <a:defRPr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Rauður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 Black" panose="020B0A04020102020204" pitchFamily="34" charset="0"/>
              <a:buNone/>
              <a:tabLst/>
              <a:defRPr/>
            </a:pP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220, 30, 53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#dc1e35</a:t>
            </a:r>
          </a:p>
          <a:p>
            <a:pPr algn="l"/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A9348C-D134-DC48-B9F4-4EEAD50B688F}"/>
              </a:ext>
            </a:extLst>
          </p:cNvPr>
          <p:cNvSpPr txBox="1"/>
          <p:nvPr userDrawn="1"/>
        </p:nvSpPr>
        <p:spPr>
          <a:xfrm>
            <a:off x="3515102" y="6043267"/>
            <a:ext cx="7351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</a:t>
            </a:r>
            <a:endParaRPr lang="en-GB" altLang="da-DK" sz="800" b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178, 180, 178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#b2b4b2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F2E2C45-43F8-7247-B4F5-3546E6CB30C8}"/>
              </a:ext>
            </a:extLst>
          </p:cNvPr>
          <p:cNvSpPr txBox="1"/>
          <p:nvPr userDrawn="1"/>
        </p:nvSpPr>
        <p:spPr>
          <a:xfrm>
            <a:off x="4418277" y="6043267"/>
            <a:ext cx="7351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Fjólublár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endParaRPr lang="en-GB" altLang="da-DK" sz="800" b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105, 60, 94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#693c5e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663E4A-DCD4-054E-A267-024DAA61D403}"/>
              </a:ext>
            </a:extLst>
          </p:cNvPr>
          <p:cNvSpPr txBox="1"/>
          <p:nvPr userDrawn="1"/>
        </p:nvSpPr>
        <p:spPr>
          <a:xfrm>
            <a:off x="5285870" y="6043267"/>
            <a:ext cx="7351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Gulur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3</a:t>
            </a: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252, 192, 54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#fcc036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22BC9C-3EDC-BF4D-9DD3-51726A2A0716}"/>
              </a:ext>
            </a:extLst>
          </p:cNvPr>
          <p:cNvSpPr txBox="1"/>
          <p:nvPr userDrawn="1"/>
        </p:nvSpPr>
        <p:spPr>
          <a:xfrm>
            <a:off x="6166289" y="6043267"/>
            <a:ext cx="7351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Blár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4</a:t>
            </a: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0, 156, 189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#009cbd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55AD97-626F-9E41-A910-F426AEFA11BD}"/>
              </a:ext>
            </a:extLst>
          </p:cNvPr>
          <p:cNvSpPr txBox="1"/>
          <p:nvPr userDrawn="1"/>
        </p:nvSpPr>
        <p:spPr>
          <a:xfrm>
            <a:off x="7037764" y="6043267"/>
            <a:ext cx="7351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5</a:t>
            </a: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145, 137, 137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#918989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E29A6C7-20A6-854E-9D8C-CF4D94CE013D}"/>
              </a:ext>
            </a:extLst>
          </p:cNvPr>
          <p:cNvSpPr txBox="1"/>
          <p:nvPr userDrawn="1"/>
        </p:nvSpPr>
        <p:spPr>
          <a:xfrm>
            <a:off x="7925678" y="6043267"/>
            <a:ext cx="7351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Grænn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6</a:t>
            </a: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160, 172, 96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#a0ac60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B95A4F3-BC9F-C943-9177-A345DDA2884D}"/>
              </a:ext>
            </a:extLst>
          </p:cNvPr>
          <p:cNvSpPr txBox="1"/>
          <p:nvPr userDrawn="1"/>
        </p:nvSpPr>
        <p:spPr>
          <a:xfrm>
            <a:off x="8780650" y="6043267"/>
            <a:ext cx="76563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Appelsínugulur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7</a:t>
            </a: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245, 144, 32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#f59020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53F009-BB55-7047-97C8-A1BC305A7C1B}"/>
              </a:ext>
            </a:extLst>
          </p:cNvPr>
          <p:cNvSpPr txBox="1"/>
          <p:nvPr userDrawn="1"/>
        </p:nvSpPr>
        <p:spPr>
          <a:xfrm>
            <a:off x="9678614" y="6043267"/>
            <a:ext cx="7351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8</a:t>
            </a: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166—168—157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#a6a89d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7E4226-38BD-204A-BB4E-C46B3633FA80}"/>
              </a:ext>
            </a:extLst>
          </p:cNvPr>
          <p:cNvSpPr txBox="1"/>
          <p:nvPr userDrawn="1"/>
        </p:nvSpPr>
        <p:spPr>
          <a:xfrm>
            <a:off x="10561078" y="6043267"/>
            <a:ext cx="73514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Sægrænn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9</a:t>
            </a:r>
            <a:endParaRPr lang="en-GB" altLang="da-DK" sz="800" b="1" noProof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l">
              <a:lnSpc>
                <a:spcPct val="100000"/>
              </a:lnSpc>
              <a:buFontTx/>
              <a:buNone/>
            </a:pP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57—159—135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#37ae93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BA0C59-7CA6-7B47-892C-22CB3973119F}"/>
              </a:ext>
            </a:extLst>
          </p:cNvPr>
          <p:cNvSpPr txBox="1"/>
          <p:nvPr userDrawn="1"/>
        </p:nvSpPr>
        <p:spPr>
          <a:xfrm>
            <a:off x="11419012" y="6043267"/>
            <a:ext cx="73514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Grár</a:t>
            </a:r>
            <a:br>
              <a:rPr lang="en-GB" altLang="da-DK" sz="800" b="1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Auka</a:t>
            </a: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10</a:t>
            </a: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207—209—207</a:t>
            </a:r>
            <a:br>
              <a:rPr lang="en-GB" altLang="da-DK" sz="800" b="0" noProof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#cfd1cf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58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íð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5"/>
          <p:cNvSpPr>
            <a:spLocks/>
          </p:cNvSpPr>
          <p:nvPr/>
        </p:nvSpPr>
        <p:spPr bwMode="auto">
          <a:xfrm>
            <a:off x="6587480" y="5596732"/>
            <a:ext cx="4192587" cy="950118"/>
          </a:xfrm>
          <a:custGeom>
            <a:avLst/>
            <a:gdLst>
              <a:gd name="T0" fmla="*/ 4192588 w 21600"/>
              <a:gd name="T1" fmla="*/ 1365250 h 21600"/>
              <a:gd name="T2" fmla="*/ 4192588 w 21600"/>
              <a:gd name="T3" fmla="*/ 1365250 h 21600"/>
              <a:gd name="T4" fmla="*/ 4192588 w 21600"/>
              <a:gd name="T5" fmla="*/ 1365250 h 21600"/>
              <a:gd name="T6" fmla="*/ 4192588 w 21600"/>
              <a:gd name="T7" fmla="*/ 13652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GB" sz="1100"/>
          </a:p>
        </p:txBody>
      </p:sp>
      <p:sp>
        <p:nvSpPr>
          <p:cNvPr id="11" name="AutoShape 15"/>
          <p:cNvSpPr>
            <a:spLocks/>
          </p:cNvSpPr>
          <p:nvPr/>
        </p:nvSpPr>
        <p:spPr bwMode="auto">
          <a:xfrm>
            <a:off x="0" y="2"/>
            <a:ext cx="10419837" cy="310357"/>
          </a:xfrm>
          <a:custGeom>
            <a:avLst/>
            <a:gdLst>
              <a:gd name="T0" fmla="*/ 12192000 w 21600"/>
              <a:gd name="T1" fmla="*/ 310357 h 21600"/>
              <a:gd name="T2" fmla="*/ 12192000 w 21600"/>
              <a:gd name="T3" fmla="*/ 310357 h 21600"/>
              <a:gd name="T4" fmla="*/ 12192000 w 21600"/>
              <a:gd name="T5" fmla="*/ 310357 h 21600"/>
              <a:gd name="T6" fmla="*/ 12192000 w 21600"/>
              <a:gd name="T7" fmla="*/ 3103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is-IS" altLang="is-IS" sz="1400">
                <a:solidFill>
                  <a:srgbClr val="FFFFFF"/>
                </a:solidFill>
              </a:rPr>
              <a:t> </a:t>
            </a:r>
            <a:endParaRPr lang="is-IS" altLang="is-IS" sz="5000"/>
          </a:p>
        </p:txBody>
      </p:sp>
      <p:sp>
        <p:nvSpPr>
          <p:cNvPr id="12" name="AutoShape 16"/>
          <p:cNvSpPr>
            <a:spLocks/>
          </p:cNvSpPr>
          <p:nvPr/>
        </p:nvSpPr>
        <p:spPr bwMode="auto">
          <a:xfrm>
            <a:off x="0" y="6071793"/>
            <a:ext cx="12192000" cy="786209"/>
          </a:xfrm>
          <a:custGeom>
            <a:avLst/>
            <a:gdLst>
              <a:gd name="T0" fmla="*/ 12192000 w 21600"/>
              <a:gd name="T1" fmla="*/ 311150 h 21600"/>
              <a:gd name="T2" fmla="*/ 12192000 w 21600"/>
              <a:gd name="T3" fmla="*/ 311150 h 21600"/>
              <a:gd name="T4" fmla="*/ 12192000 w 21600"/>
              <a:gd name="T5" fmla="*/ 311150 h 21600"/>
              <a:gd name="T6" fmla="*/ 12192000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is-IS" altLang="is-IS" sz="1400">
                <a:solidFill>
                  <a:srgbClr val="FFFFFF"/>
                </a:solidFill>
              </a:rPr>
              <a:t> </a:t>
            </a:r>
            <a:endParaRPr lang="is-IS" altLang="is-IS" sz="5000"/>
          </a:p>
        </p:txBody>
      </p:sp>
      <p:sp>
        <p:nvSpPr>
          <p:cNvPr id="13" name="AutoShape 17"/>
          <p:cNvSpPr>
            <a:spLocks/>
          </p:cNvSpPr>
          <p:nvPr/>
        </p:nvSpPr>
        <p:spPr bwMode="auto">
          <a:xfrm>
            <a:off x="1" y="272257"/>
            <a:ext cx="261937" cy="6392069"/>
          </a:xfrm>
          <a:custGeom>
            <a:avLst/>
            <a:gdLst>
              <a:gd name="T0" fmla="*/ 261938 w 21600"/>
              <a:gd name="T1" fmla="*/ 6392068 h 21600"/>
              <a:gd name="T2" fmla="*/ 261938 w 21600"/>
              <a:gd name="T3" fmla="*/ 6392068 h 21600"/>
              <a:gd name="T4" fmla="*/ 261938 w 21600"/>
              <a:gd name="T5" fmla="*/ 6392068 h 21600"/>
              <a:gd name="T6" fmla="*/ 261938 w 21600"/>
              <a:gd name="T7" fmla="*/ 63920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is-IS" altLang="is-IS" sz="1400">
                <a:solidFill>
                  <a:srgbClr val="FFFFFF"/>
                </a:solidFill>
              </a:rPr>
              <a:t> </a:t>
            </a:r>
            <a:endParaRPr lang="is-IS" altLang="is-IS" sz="5000"/>
          </a:p>
        </p:txBody>
      </p:sp>
      <p:sp>
        <p:nvSpPr>
          <p:cNvPr id="22" name="AutoShape 15"/>
          <p:cNvSpPr>
            <a:spLocks/>
          </p:cNvSpPr>
          <p:nvPr userDrawn="1"/>
        </p:nvSpPr>
        <p:spPr bwMode="auto">
          <a:xfrm>
            <a:off x="0" y="2"/>
            <a:ext cx="10419837" cy="310357"/>
          </a:xfrm>
          <a:custGeom>
            <a:avLst/>
            <a:gdLst>
              <a:gd name="T0" fmla="*/ 12192000 w 21600"/>
              <a:gd name="T1" fmla="*/ 310357 h 21600"/>
              <a:gd name="T2" fmla="*/ 12192000 w 21600"/>
              <a:gd name="T3" fmla="*/ 310357 h 21600"/>
              <a:gd name="T4" fmla="*/ 12192000 w 21600"/>
              <a:gd name="T5" fmla="*/ 310357 h 21600"/>
              <a:gd name="T6" fmla="*/ 12192000 w 21600"/>
              <a:gd name="T7" fmla="*/ 3103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is-IS" altLang="is-IS" sz="1400">
                <a:solidFill>
                  <a:srgbClr val="FFFFFF"/>
                </a:solidFill>
              </a:rPr>
              <a:t> </a:t>
            </a:r>
            <a:endParaRPr lang="is-IS" altLang="is-IS" sz="5000"/>
          </a:p>
        </p:txBody>
      </p:sp>
      <p:sp>
        <p:nvSpPr>
          <p:cNvPr id="23" name="AutoShape 16"/>
          <p:cNvSpPr>
            <a:spLocks/>
          </p:cNvSpPr>
          <p:nvPr userDrawn="1"/>
        </p:nvSpPr>
        <p:spPr bwMode="auto">
          <a:xfrm>
            <a:off x="0" y="6071793"/>
            <a:ext cx="12192000" cy="786209"/>
          </a:xfrm>
          <a:custGeom>
            <a:avLst/>
            <a:gdLst>
              <a:gd name="T0" fmla="*/ 12192000 w 21600"/>
              <a:gd name="T1" fmla="*/ 311150 h 21600"/>
              <a:gd name="T2" fmla="*/ 12192000 w 21600"/>
              <a:gd name="T3" fmla="*/ 311150 h 21600"/>
              <a:gd name="T4" fmla="*/ 12192000 w 21600"/>
              <a:gd name="T5" fmla="*/ 311150 h 21600"/>
              <a:gd name="T6" fmla="*/ 12192000 w 21600"/>
              <a:gd name="T7" fmla="*/ 3111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is-IS" altLang="is-IS" sz="1400">
                <a:solidFill>
                  <a:srgbClr val="FFFFFF"/>
                </a:solidFill>
              </a:rPr>
              <a:t> </a:t>
            </a:r>
            <a:endParaRPr lang="is-IS" altLang="is-IS" sz="5000"/>
          </a:p>
        </p:txBody>
      </p:sp>
      <p:sp>
        <p:nvSpPr>
          <p:cNvPr id="24" name="AutoShape 17"/>
          <p:cNvSpPr>
            <a:spLocks/>
          </p:cNvSpPr>
          <p:nvPr userDrawn="1"/>
        </p:nvSpPr>
        <p:spPr bwMode="auto">
          <a:xfrm>
            <a:off x="1" y="272257"/>
            <a:ext cx="261937" cy="6392069"/>
          </a:xfrm>
          <a:custGeom>
            <a:avLst/>
            <a:gdLst>
              <a:gd name="T0" fmla="*/ 261938 w 21600"/>
              <a:gd name="T1" fmla="*/ 6392068 h 21600"/>
              <a:gd name="T2" fmla="*/ 261938 w 21600"/>
              <a:gd name="T3" fmla="*/ 6392068 h 21600"/>
              <a:gd name="T4" fmla="*/ 261938 w 21600"/>
              <a:gd name="T5" fmla="*/ 6392068 h 21600"/>
              <a:gd name="T6" fmla="*/ 261938 w 21600"/>
              <a:gd name="T7" fmla="*/ 639206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 eaLnBrk="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is-IS" altLang="is-IS" sz="1400">
                <a:solidFill>
                  <a:srgbClr val="FFFFFF"/>
                </a:solidFill>
              </a:rPr>
              <a:t> </a:t>
            </a:r>
            <a:endParaRPr lang="is-IS" altLang="is-IS" sz="5000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1"/>
          </p:nvPr>
        </p:nvSpPr>
        <p:spPr>
          <a:xfrm>
            <a:off x="342900" y="311151"/>
            <a:ext cx="7325645" cy="5763165"/>
          </a:xfrm>
          <a:custGeom>
            <a:avLst/>
            <a:gdLst>
              <a:gd name="connsiteX0" fmla="*/ 0 w 5492750"/>
              <a:gd name="connsiteY0" fmla="*/ 0 h 5760642"/>
              <a:gd name="connsiteX1" fmla="*/ 5492750 w 5492750"/>
              <a:gd name="connsiteY1" fmla="*/ 0 h 5760642"/>
              <a:gd name="connsiteX2" fmla="*/ 5492750 w 5492750"/>
              <a:gd name="connsiteY2" fmla="*/ 5760642 h 5760642"/>
              <a:gd name="connsiteX3" fmla="*/ 0 w 5492750"/>
              <a:gd name="connsiteY3" fmla="*/ 5760642 h 5760642"/>
              <a:gd name="connsiteX4" fmla="*/ 0 w 5492750"/>
              <a:gd name="connsiteY4" fmla="*/ 0 h 5760642"/>
              <a:gd name="connsiteX0" fmla="*/ 0 w 5492750"/>
              <a:gd name="connsiteY0" fmla="*/ 0 h 5760642"/>
              <a:gd name="connsiteX1" fmla="*/ 5492750 w 5492750"/>
              <a:gd name="connsiteY1" fmla="*/ 0 h 5760642"/>
              <a:gd name="connsiteX2" fmla="*/ 5311883 w 5492750"/>
              <a:gd name="connsiteY2" fmla="*/ 2163413 h 5760642"/>
              <a:gd name="connsiteX3" fmla="*/ 5492750 w 5492750"/>
              <a:gd name="connsiteY3" fmla="*/ 5760642 h 5760642"/>
              <a:gd name="connsiteX4" fmla="*/ 0 w 5492750"/>
              <a:gd name="connsiteY4" fmla="*/ 5760642 h 5760642"/>
              <a:gd name="connsiteX5" fmla="*/ 0 w 5492750"/>
              <a:gd name="connsiteY5" fmla="*/ 0 h 5760642"/>
              <a:gd name="connsiteX0" fmla="*/ 0 w 5897437"/>
              <a:gd name="connsiteY0" fmla="*/ 0 h 5760642"/>
              <a:gd name="connsiteX1" fmla="*/ 5492750 w 5897437"/>
              <a:gd name="connsiteY1" fmla="*/ 0 h 5760642"/>
              <a:gd name="connsiteX2" fmla="*/ 5497862 w 5897437"/>
              <a:gd name="connsiteY2" fmla="*/ 2199575 h 5760642"/>
              <a:gd name="connsiteX3" fmla="*/ 5311883 w 5897437"/>
              <a:gd name="connsiteY3" fmla="*/ 2163413 h 5760642"/>
              <a:gd name="connsiteX4" fmla="*/ 5492750 w 5897437"/>
              <a:gd name="connsiteY4" fmla="*/ 5760642 h 5760642"/>
              <a:gd name="connsiteX5" fmla="*/ 0 w 5897437"/>
              <a:gd name="connsiteY5" fmla="*/ 5760642 h 5760642"/>
              <a:gd name="connsiteX6" fmla="*/ 0 w 5897437"/>
              <a:gd name="connsiteY6" fmla="*/ 0 h 5760642"/>
              <a:gd name="connsiteX0" fmla="*/ 0 w 5897437"/>
              <a:gd name="connsiteY0" fmla="*/ 0 h 5760642"/>
              <a:gd name="connsiteX1" fmla="*/ 5492750 w 5897437"/>
              <a:gd name="connsiteY1" fmla="*/ 0 h 5760642"/>
              <a:gd name="connsiteX2" fmla="*/ 5497862 w 5897437"/>
              <a:gd name="connsiteY2" fmla="*/ 2199575 h 5760642"/>
              <a:gd name="connsiteX3" fmla="*/ 3979029 w 5897437"/>
              <a:gd name="connsiteY3" fmla="*/ 2199576 h 5760642"/>
              <a:gd name="connsiteX4" fmla="*/ 5492750 w 5897437"/>
              <a:gd name="connsiteY4" fmla="*/ 5760642 h 5760642"/>
              <a:gd name="connsiteX5" fmla="*/ 0 w 5897437"/>
              <a:gd name="connsiteY5" fmla="*/ 5760642 h 5760642"/>
              <a:gd name="connsiteX6" fmla="*/ 0 w 5897437"/>
              <a:gd name="connsiteY6" fmla="*/ 0 h 5760642"/>
              <a:gd name="connsiteX0" fmla="*/ 0 w 5897437"/>
              <a:gd name="connsiteY0" fmla="*/ 0 h 5760642"/>
              <a:gd name="connsiteX1" fmla="*/ 5492750 w 5897437"/>
              <a:gd name="connsiteY1" fmla="*/ 0 h 5760642"/>
              <a:gd name="connsiteX2" fmla="*/ 5497862 w 5897437"/>
              <a:gd name="connsiteY2" fmla="*/ 2199575 h 5760642"/>
              <a:gd name="connsiteX3" fmla="*/ 3979029 w 5897437"/>
              <a:gd name="connsiteY3" fmla="*/ 2199576 h 5760642"/>
              <a:gd name="connsiteX4" fmla="*/ 3958418 w 5897437"/>
              <a:gd name="connsiteY4" fmla="*/ 5760642 h 5760642"/>
              <a:gd name="connsiteX5" fmla="*/ 0 w 5897437"/>
              <a:gd name="connsiteY5" fmla="*/ 5760642 h 5760642"/>
              <a:gd name="connsiteX6" fmla="*/ 0 w 5897437"/>
              <a:gd name="connsiteY6" fmla="*/ 0 h 5760642"/>
              <a:gd name="connsiteX0" fmla="*/ 0 w 5897437"/>
              <a:gd name="connsiteY0" fmla="*/ 0 h 5760642"/>
              <a:gd name="connsiteX1" fmla="*/ 5492750 w 5897437"/>
              <a:gd name="connsiteY1" fmla="*/ 0 h 5760642"/>
              <a:gd name="connsiteX2" fmla="*/ 5497862 w 5897437"/>
              <a:gd name="connsiteY2" fmla="*/ 2199575 h 5760642"/>
              <a:gd name="connsiteX3" fmla="*/ 3979029 w 5897437"/>
              <a:gd name="connsiteY3" fmla="*/ 2199576 h 5760642"/>
              <a:gd name="connsiteX4" fmla="*/ 3958418 w 5897437"/>
              <a:gd name="connsiteY4" fmla="*/ 5760642 h 5760642"/>
              <a:gd name="connsiteX5" fmla="*/ 0 w 5897437"/>
              <a:gd name="connsiteY5" fmla="*/ 5760642 h 5760642"/>
              <a:gd name="connsiteX6" fmla="*/ 0 w 5897437"/>
              <a:gd name="connsiteY6" fmla="*/ 0 h 5760642"/>
              <a:gd name="connsiteX0" fmla="*/ 0 w 5897437"/>
              <a:gd name="connsiteY0" fmla="*/ 0 h 5760642"/>
              <a:gd name="connsiteX1" fmla="*/ 5492750 w 5897437"/>
              <a:gd name="connsiteY1" fmla="*/ 0 h 5760642"/>
              <a:gd name="connsiteX2" fmla="*/ 5497862 w 5897437"/>
              <a:gd name="connsiteY2" fmla="*/ 2199575 h 5760642"/>
              <a:gd name="connsiteX3" fmla="*/ 3979029 w 5897437"/>
              <a:gd name="connsiteY3" fmla="*/ 2199576 h 5760642"/>
              <a:gd name="connsiteX4" fmla="*/ 3958418 w 5897437"/>
              <a:gd name="connsiteY4" fmla="*/ 5760642 h 5760642"/>
              <a:gd name="connsiteX5" fmla="*/ 0 w 5897437"/>
              <a:gd name="connsiteY5" fmla="*/ 5760642 h 5760642"/>
              <a:gd name="connsiteX6" fmla="*/ 0 w 5897437"/>
              <a:gd name="connsiteY6" fmla="*/ 0 h 5760642"/>
              <a:gd name="connsiteX0" fmla="*/ 0 w 5897437"/>
              <a:gd name="connsiteY0" fmla="*/ 0 h 5760642"/>
              <a:gd name="connsiteX1" fmla="*/ 5492750 w 5897437"/>
              <a:gd name="connsiteY1" fmla="*/ 0 h 5760642"/>
              <a:gd name="connsiteX2" fmla="*/ 5497862 w 5897437"/>
              <a:gd name="connsiteY2" fmla="*/ 2199575 h 5760642"/>
              <a:gd name="connsiteX3" fmla="*/ 3979029 w 5897437"/>
              <a:gd name="connsiteY3" fmla="*/ 2199576 h 5760642"/>
              <a:gd name="connsiteX4" fmla="*/ 3958418 w 5897437"/>
              <a:gd name="connsiteY4" fmla="*/ 5760642 h 5760642"/>
              <a:gd name="connsiteX5" fmla="*/ 0 w 5897437"/>
              <a:gd name="connsiteY5" fmla="*/ 5760642 h 5760642"/>
              <a:gd name="connsiteX6" fmla="*/ 0 w 5897437"/>
              <a:gd name="connsiteY6" fmla="*/ 0 h 5760642"/>
              <a:gd name="connsiteX0" fmla="*/ 0 w 5908148"/>
              <a:gd name="connsiteY0" fmla="*/ 0 h 5760642"/>
              <a:gd name="connsiteX1" fmla="*/ 5492750 w 5908148"/>
              <a:gd name="connsiteY1" fmla="*/ 0 h 5760642"/>
              <a:gd name="connsiteX2" fmla="*/ 5497862 w 5908148"/>
              <a:gd name="connsiteY2" fmla="*/ 2199575 h 5760642"/>
              <a:gd name="connsiteX3" fmla="*/ 3979029 w 5908148"/>
              <a:gd name="connsiteY3" fmla="*/ 2199576 h 5760642"/>
              <a:gd name="connsiteX4" fmla="*/ 3958418 w 5908148"/>
              <a:gd name="connsiteY4" fmla="*/ 5760642 h 5760642"/>
              <a:gd name="connsiteX5" fmla="*/ 0 w 5908148"/>
              <a:gd name="connsiteY5" fmla="*/ 5760642 h 5760642"/>
              <a:gd name="connsiteX6" fmla="*/ 0 w 5908148"/>
              <a:gd name="connsiteY6" fmla="*/ 0 h 5760642"/>
              <a:gd name="connsiteX0" fmla="*/ 0 w 5909740"/>
              <a:gd name="connsiteY0" fmla="*/ 0 h 5760642"/>
              <a:gd name="connsiteX1" fmla="*/ 5492750 w 5909740"/>
              <a:gd name="connsiteY1" fmla="*/ 0 h 5760642"/>
              <a:gd name="connsiteX2" fmla="*/ 5497862 w 5909740"/>
              <a:gd name="connsiteY2" fmla="*/ 2199575 h 5760642"/>
              <a:gd name="connsiteX3" fmla="*/ 3979029 w 5909740"/>
              <a:gd name="connsiteY3" fmla="*/ 2199576 h 5760642"/>
              <a:gd name="connsiteX4" fmla="*/ 3958418 w 5909740"/>
              <a:gd name="connsiteY4" fmla="*/ 5760642 h 5760642"/>
              <a:gd name="connsiteX5" fmla="*/ 0 w 5909740"/>
              <a:gd name="connsiteY5" fmla="*/ 5760642 h 5760642"/>
              <a:gd name="connsiteX6" fmla="*/ 0 w 5909740"/>
              <a:gd name="connsiteY6" fmla="*/ 0 h 5760642"/>
              <a:gd name="connsiteX0" fmla="*/ 0 w 6019670"/>
              <a:gd name="connsiteY0" fmla="*/ 0 h 5760642"/>
              <a:gd name="connsiteX1" fmla="*/ 5492750 w 6019670"/>
              <a:gd name="connsiteY1" fmla="*/ 0 h 5760642"/>
              <a:gd name="connsiteX2" fmla="*/ 5497862 w 6019670"/>
              <a:gd name="connsiteY2" fmla="*/ 2199575 h 5760642"/>
              <a:gd name="connsiteX3" fmla="*/ 3979029 w 6019670"/>
              <a:gd name="connsiteY3" fmla="*/ 2199576 h 5760642"/>
              <a:gd name="connsiteX4" fmla="*/ 3958418 w 6019670"/>
              <a:gd name="connsiteY4" fmla="*/ 5760642 h 5760642"/>
              <a:gd name="connsiteX5" fmla="*/ 0 w 6019670"/>
              <a:gd name="connsiteY5" fmla="*/ 5760642 h 5760642"/>
              <a:gd name="connsiteX6" fmla="*/ 0 w 6019670"/>
              <a:gd name="connsiteY6" fmla="*/ 0 h 5760642"/>
              <a:gd name="connsiteX0" fmla="*/ 0 w 6005526"/>
              <a:gd name="connsiteY0" fmla="*/ 0 h 5760642"/>
              <a:gd name="connsiteX1" fmla="*/ 5492750 w 6005526"/>
              <a:gd name="connsiteY1" fmla="*/ 0 h 5760642"/>
              <a:gd name="connsiteX2" fmla="*/ 5497862 w 6005526"/>
              <a:gd name="connsiteY2" fmla="*/ 2199575 h 5760642"/>
              <a:gd name="connsiteX3" fmla="*/ 3979029 w 6005526"/>
              <a:gd name="connsiteY3" fmla="*/ 2199576 h 5760642"/>
              <a:gd name="connsiteX4" fmla="*/ 3958418 w 6005526"/>
              <a:gd name="connsiteY4" fmla="*/ 5760642 h 5760642"/>
              <a:gd name="connsiteX5" fmla="*/ 0 w 6005526"/>
              <a:gd name="connsiteY5" fmla="*/ 5760642 h 5760642"/>
              <a:gd name="connsiteX6" fmla="*/ 0 w 6005526"/>
              <a:gd name="connsiteY6" fmla="*/ 0 h 5760642"/>
              <a:gd name="connsiteX0" fmla="*/ 0 w 5900757"/>
              <a:gd name="connsiteY0" fmla="*/ 0 h 5760642"/>
              <a:gd name="connsiteX1" fmla="*/ 5492750 w 5900757"/>
              <a:gd name="connsiteY1" fmla="*/ 0 h 5760642"/>
              <a:gd name="connsiteX2" fmla="*/ 5497862 w 5900757"/>
              <a:gd name="connsiteY2" fmla="*/ 2199575 h 5760642"/>
              <a:gd name="connsiteX3" fmla="*/ 3979029 w 5900757"/>
              <a:gd name="connsiteY3" fmla="*/ 2199576 h 5760642"/>
              <a:gd name="connsiteX4" fmla="*/ 3958418 w 5900757"/>
              <a:gd name="connsiteY4" fmla="*/ 5760642 h 5760642"/>
              <a:gd name="connsiteX5" fmla="*/ 0 w 5900757"/>
              <a:gd name="connsiteY5" fmla="*/ 5760642 h 5760642"/>
              <a:gd name="connsiteX6" fmla="*/ 0 w 5900757"/>
              <a:gd name="connsiteY6" fmla="*/ 0 h 5760642"/>
              <a:gd name="connsiteX0" fmla="*/ 0 w 5497862"/>
              <a:gd name="connsiteY0" fmla="*/ 0 h 5760642"/>
              <a:gd name="connsiteX1" fmla="*/ 5492750 w 5497862"/>
              <a:gd name="connsiteY1" fmla="*/ 0 h 5760642"/>
              <a:gd name="connsiteX2" fmla="*/ 5497862 w 5497862"/>
              <a:gd name="connsiteY2" fmla="*/ 2199575 h 5760642"/>
              <a:gd name="connsiteX3" fmla="*/ 3979029 w 5497862"/>
              <a:gd name="connsiteY3" fmla="*/ 2199576 h 5760642"/>
              <a:gd name="connsiteX4" fmla="*/ 3958418 w 5497862"/>
              <a:gd name="connsiteY4" fmla="*/ 5760642 h 5760642"/>
              <a:gd name="connsiteX5" fmla="*/ 0 w 5497862"/>
              <a:gd name="connsiteY5" fmla="*/ 5760642 h 5760642"/>
              <a:gd name="connsiteX6" fmla="*/ 0 w 5497862"/>
              <a:gd name="connsiteY6" fmla="*/ 0 h 5760642"/>
              <a:gd name="connsiteX0" fmla="*/ 0 w 5497862"/>
              <a:gd name="connsiteY0" fmla="*/ 0 h 5760642"/>
              <a:gd name="connsiteX1" fmla="*/ 5492750 w 5497862"/>
              <a:gd name="connsiteY1" fmla="*/ 0 h 5760642"/>
              <a:gd name="connsiteX2" fmla="*/ 5497862 w 5497862"/>
              <a:gd name="connsiteY2" fmla="*/ 2199575 h 5760642"/>
              <a:gd name="connsiteX3" fmla="*/ 3973863 w 5497862"/>
              <a:gd name="connsiteY3" fmla="*/ 2194410 h 5760642"/>
              <a:gd name="connsiteX4" fmla="*/ 3958418 w 5497862"/>
              <a:gd name="connsiteY4" fmla="*/ 5760642 h 5760642"/>
              <a:gd name="connsiteX5" fmla="*/ 0 w 5497862"/>
              <a:gd name="connsiteY5" fmla="*/ 5760642 h 5760642"/>
              <a:gd name="connsiteX6" fmla="*/ 0 w 5497862"/>
              <a:gd name="connsiteY6" fmla="*/ 0 h 5760642"/>
              <a:gd name="connsiteX0" fmla="*/ 0 w 5494234"/>
              <a:gd name="connsiteY0" fmla="*/ 0 h 5760642"/>
              <a:gd name="connsiteX1" fmla="*/ 5492750 w 5494234"/>
              <a:gd name="connsiteY1" fmla="*/ 0 h 5760642"/>
              <a:gd name="connsiteX2" fmla="*/ 5494234 w 5494234"/>
              <a:gd name="connsiteY2" fmla="*/ 2199575 h 5760642"/>
              <a:gd name="connsiteX3" fmla="*/ 3973863 w 5494234"/>
              <a:gd name="connsiteY3" fmla="*/ 2194410 h 5760642"/>
              <a:gd name="connsiteX4" fmla="*/ 3958418 w 5494234"/>
              <a:gd name="connsiteY4" fmla="*/ 5760642 h 5760642"/>
              <a:gd name="connsiteX5" fmla="*/ 0 w 5494234"/>
              <a:gd name="connsiteY5" fmla="*/ 5760642 h 5760642"/>
              <a:gd name="connsiteX6" fmla="*/ 0 w 5494234"/>
              <a:gd name="connsiteY6" fmla="*/ 0 h 5760642"/>
              <a:gd name="connsiteX0" fmla="*/ 0 w 5494234"/>
              <a:gd name="connsiteY0" fmla="*/ 0 h 5760642"/>
              <a:gd name="connsiteX1" fmla="*/ 5492750 w 5494234"/>
              <a:gd name="connsiteY1" fmla="*/ 0 h 5760642"/>
              <a:gd name="connsiteX2" fmla="*/ 5494234 w 5494234"/>
              <a:gd name="connsiteY2" fmla="*/ 2199575 h 5760642"/>
              <a:gd name="connsiteX3" fmla="*/ 3957821 w 5494234"/>
              <a:gd name="connsiteY3" fmla="*/ 2199757 h 5760642"/>
              <a:gd name="connsiteX4" fmla="*/ 3958418 w 5494234"/>
              <a:gd name="connsiteY4" fmla="*/ 5760642 h 5760642"/>
              <a:gd name="connsiteX5" fmla="*/ 0 w 5494234"/>
              <a:gd name="connsiteY5" fmla="*/ 5760642 h 5760642"/>
              <a:gd name="connsiteX6" fmla="*/ 0 w 5494234"/>
              <a:gd name="connsiteY6" fmla="*/ 0 h 5760642"/>
              <a:gd name="connsiteX0" fmla="*/ 0 w 5494234"/>
              <a:gd name="connsiteY0" fmla="*/ 0 h 5760642"/>
              <a:gd name="connsiteX1" fmla="*/ 5492750 w 5494234"/>
              <a:gd name="connsiteY1" fmla="*/ 0 h 5760642"/>
              <a:gd name="connsiteX2" fmla="*/ 5494234 w 5494234"/>
              <a:gd name="connsiteY2" fmla="*/ 2199575 h 5760642"/>
              <a:gd name="connsiteX3" fmla="*/ 3984558 w 5494234"/>
              <a:gd name="connsiteY3" fmla="*/ 2215799 h 5760642"/>
              <a:gd name="connsiteX4" fmla="*/ 3958418 w 5494234"/>
              <a:gd name="connsiteY4" fmla="*/ 5760642 h 5760642"/>
              <a:gd name="connsiteX5" fmla="*/ 0 w 5494234"/>
              <a:gd name="connsiteY5" fmla="*/ 5760642 h 5760642"/>
              <a:gd name="connsiteX6" fmla="*/ 0 w 5494234"/>
              <a:gd name="connsiteY6" fmla="*/ 0 h 5760642"/>
              <a:gd name="connsiteX0" fmla="*/ 0 w 5494234"/>
              <a:gd name="connsiteY0" fmla="*/ 0 h 5760642"/>
              <a:gd name="connsiteX1" fmla="*/ 5492750 w 5494234"/>
              <a:gd name="connsiteY1" fmla="*/ 0 h 5760642"/>
              <a:gd name="connsiteX2" fmla="*/ 5494234 w 5494234"/>
              <a:gd name="connsiteY2" fmla="*/ 2199575 h 5760642"/>
              <a:gd name="connsiteX3" fmla="*/ 3984558 w 5494234"/>
              <a:gd name="connsiteY3" fmla="*/ 2215799 h 5760642"/>
              <a:gd name="connsiteX4" fmla="*/ 3963766 w 5494234"/>
              <a:gd name="connsiteY4" fmla="*/ 5749947 h 5760642"/>
              <a:gd name="connsiteX5" fmla="*/ 0 w 5494234"/>
              <a:gd name="connsiteY5" fmla="*/ 5760642 h 5760642"/>
              <a:gd name="connsiteX6" fmla="*/ 0 w 5494234"/>
              <a:gd name="connsiteY6" fmla="*/ 0 h 5760642"/>
              <a:gd name="connsiteX0" fmla="*/ 0 w 5494234"/>
              <a:gd name="connsiteY0" fmla="*/ 0 h 5762577"/>
              <a:gd name="connsiteX1" fmla="*/ 5492750 w 5494234"/>
              <a:gd name="connsiteY1" fmla="*/ 0 h 5762577"/>
              <a:gd name="connsiteX2" fmla="*/ 5494234 w 5494234"/>
              <a:gd name="connsiteY2" fmla="*/ 2199575 h 5762577"/>
              <a:gd name="connsiteX3" fmla="*/ 3984558 w 5494234"/>
              <a:gd name="connsiteY3" fmla="*/ 2215799 h 5762577"/>
              <a:gd name="connsiteX4" fmla="*/ 3961240 w 5494234"/>
              <a:gd name="connsiteY4" fmla="*/ 5762577 h 5762577"/>
              <a:gd name="connsiteX5" fmla="*/ 0 w 5494234"/>
              <a:gd name="connsiteY5" fmla="*/ 5760642 h 5762577"/>
              <a:gd name="connsiteX6" fmla="*/ 0 w 5494234"/>
              <a:gd name="connsiteY6" fmla="*/ 0 h 5762577"/>
              <a:gd name="connsiteX0" fmla="*/ 0 w 5494234"/>
              <a:gd name="connsiteY0" fmla="*/ 0 h 5760642"/>
              <a:gd name="connsiteX1" fmla="*/ 5492750 w 5494234"/>
              <a:gd name="connsiteY1" fmla="*/ 0 h 5760642"/>
              <a:gd name="connsiteX2" fmla="*/ 5494234 w 5494234"/>
              <a:gd name="connsiteY2" fmla="*/ 2199575 h 5760642"/>
              <a:gd name="connsiteX3" fmla="*/ 3984558 w 5494234"/>
              <a:gd name="connsiteY3" fmla="*/ 2215799 h 5760642"/>
              <a:gd name="connsiteX4" fmla="*/ 3961240 w 5494234"/>
              <a:gd name="connsiteY4" fmla="*/ 5757525 h 5760642"/>
              <a:gd name="connsiteX5" fmla="*/ 0 w 5494234"/>
              <a:gd name="connsiteY5" fmla="*/ 5760642 h 5760642"/>
              <a:gd name="connsiteX6" fmla="*/ 0 w 5494234"/>
              <a:gd name="connsiteY6" fmla="*/ 0 h 5760642"/>
              <a:gd name="connsiteX0" fmla="*/ 0 w 5494234"/>
              <a:gd name="connsiteY0" fmla="*/ 0 h 5762577"/>
              <a:gd name="connsiteX1" fmla="*/ 5492750 w 5494234"/>
              <a:gd name="connsiteY1" fmla="*/ 0 h 5762577"/>
              <a:gd name="connsiteX2" fmla="*/ 5494234 w 5494234"/>
              <a:gd name="connsiteY2" fmla="*/ 2199575 h 5762577"/>
              <a:gd name="connsiteX3" fmla="*/ 3984558 w 5494234"/>
              <a:gd name="connsiteY3" fmla="*/ 2215799 h 5762577"/>
              <a:gd name="connsiteX4" fmla="*/ 3961240 w 5494234"/>
              <a:gd name="connsiteY4" fmla="*/ 5762577 h 5762577"/>
              <a:gd name="connsiteX5" fmla="*/ 0 w 5494234"/>
              <a:gd name="connsiteY5" fmla="*/ 5760642 h 5762577"/>
              <a:gd name="connsiteX6" fmla="*/ 0 w 5494234"/>
              <a:gd name="connsiteY6" fmla="*/ 0 h 5762577"/>
              <a:gd name="connsiteX0" fmla="*/ 0 w 5494234"/>
              <a:gd name="connsiteY0" fmla="*/ 0 h 5763165"/>
              <a:gd name="connsiteX1" fmla="*/ 5492750 w 5494234"/>
              <a:gd name="connsiteY1" fmla="*/ 0 h 5763165"/>
              <a:gd name="connsiteX2" fmla="*/ 5494234 w 5494234"/>
              <a:gd name="connsiteY2" fmla="*/ 2199575 h 5763165"/>
              <a:gd name="connsiteX3" fmla="*/ 3984558 w 5494234"/>
              <a:gd name="connsiteY3" fmla="*/ 2215799 h 5763165"/>
              <a:gd name="connsiteX4" fmla="*/ 3961240 w 5494234"/>
              <a:gd name="connsiteY4" fmla="*/ 5762577 h 5763165"/>
              <a:gd name="connsiteX5" fmla="*/ 0 w 5494234"/>
              <a:gd name="connsiteY5" fmla="*/ 5760642 h 5763165"/>
              <a:gd name="connsiteX6" fmla="*/ 0 w 5494234"/>
              <a:gd name="connsiteY6" fmla="*/ 0 h 576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94234" h="5763165">
                <a:moveTo>
                  <a:pt x="0" y="0"/>
                </a:moveTo>
                <a:lnTo>
                  <a:pt x="5492750" y="0"/>
                </a:lnTo>
                <a:cubicBezTo>
                  <a:pt x="5493245" y="733192"/>
                  <a:pt x="5493739" y="1466383"/>
                  <a:pt x="5494234" y="2199575"/>
                </a:cubicBezTo>
                <a:cubicBezTo>
                  <a:pt x="4906169" y="2209931"/>
                  <a:pt x="4856523" y="2227209"/>
                  <a:pt x="3984558" y="2215799"/>
                </a:cubicBezTo>
                <a:cubicBezTo>
                  <a:pt x="3979410" y="3404543"/>
                  <a:pt x="3966388" y="4573833"/>
                  <a:pt x="3961240" y="5762577"/>
                </a:cubicBezTo>
                <a:cubicBezTo>
                  <a:pt x="3961908" y="5764458"/>
                  <a:pt x="1320413" y="5761287"/>
                  <a:pt x="0" y="576064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  <a:p>
            <a:endParaRPr lang="en-US" dirty="0"/>
          </a:p>
          <a:p>
            <a:endParaRPr lang="en-US" dirty="0"/>
          </a:p>
          <a:p>
            <a:r>
              <a:rPr lang="en-US"/>
              <a:t>		Place image by clicking the </a:t>
            </a:r>
            <a:r>
              <a:rPr lang="en-US" dirty="0"/>
              <a:t>picture icon</a:t>
            </a:r>
            <a:endParaRPr lang="is-IS"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624573" y="2509838"/>
            <a:ext cx="6242140" cy="4037012"/>
            <a:chOff x="5352327" y="2509838"/>
            <a:chExt cx="4289376" cy="4037012"/>
          </a:xfrm>
        </p:grpSpPr>
        <p:sp>
          <p:nvSpPr>
            <p:cNvPr id="21" name="AutoShape 5"/>
            <p:cNvSpPr>
              <a:spLocks/>
            </p:cNvSpPr>
            <p:nvPr/>
          </p:nvSpPr>
          <p:spPr bwMode="auto">
            <a:xfrm>
              <a:off x="5352327" y="5596732"/>
              <a:ext cx="3406477" cy="950118"/>
            </a:xfrm>
            <a:custGeom>
              <a:avLst/>
              <a:gdLst>
                <a:gd name="T0" fmla="*/ 4192588 w 21600"/>
                <a:gd name="T1" fmla="*/ 1365250 h 21600"/>
                <a:gd name="T2" fmla="*/ 4192588 w 21600"/>
                <a:gd name="T3" fmla="*/ 1365250 h 21600"/>
                <a:gd name="T4" fmla="*/ 4192588 w 21600"/>
                <a:gd name="T5" fmla="*/ 1365250 h 21600"/>
                <a:gd name="T6" fmla="*/ 4192588 w 21600"/>
                <a:gd name="T7" fmla="*/ 136525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GB" sz="1100"/>
            </a:p>
          </p:txBody>
        </p:sp>
        <p:sp>
          <p:nvSpPr>
            <p:cNvPr id="25" name="AutoShape 6"/>
            <p:cNvSpPr>
              <a:spLocks/>
            </p:cNvSpPr>
            <p:nvPr/>
          </p:nvSpPr>
          <p:spPr bwMode="auto">
            <a:xfrm>
              <a:off x="5352327" y="2509838"/>
              <a:ext cx="4289376" cy="3217069"/>
            </a:xfrm>
            <a:custGeom>
              <a:avLst/>
              <a:gdLst>
                <a:gd name="T0" fmla="*/ 5279232 w 21600"/>
                <a:gd name="T1" fmla="*/ 3217069 h 21600"/>
                <a:gd name="T2" fmla="*/ 5279232 w 21600"/>
                <a:gd name="T3" fmla="*/ 3217069 h 21600"/>
                <a:gd name="T4" fmla="*/ 5279232 w 21600"/>
                <a:gd name="T5" fmla="*/ 3217069 h 21600"/>
                <a:gd name="T6" fmla="*/ 5279232 w 21600"/>
                <a:gd name="T7" fmla="*/ 3217069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191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GB" sz="1100"/>
            </a:p>
          </p:txBody>
        </p:sp>
      </p:grpSp>
      <p:sp>
        <p:nvSpPr>
          <p:cNvPr id="2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898592" y="3105701"/>
            <a:ext cx="4878880" cy="53736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2pPr>
            <a:lvl3pPr marL="176209" indent="0"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3pPr>
            <a:lvl4pPr marL="349241" indent="0"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4pPr>
            <a:lvl5pPr marL="541324" indent="0">
              <a:buFontTx/>
              <a:buNone/>
              <a:defRPr sz="14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5900399" y="4464036"/>
            <a:ext cx="5078047" cy="1141663"/>
          </a:xfrm>
          <a:prstGeom prst="rect">
            <a:avLst/>
          </a:prstGeom>
        </p:spPr>
        <p:txBody>
          <a:bodyPr vert="horz"/>
          <a:lstStyle>
            <a:lvl1pPr>
              <a:defRPr sz="3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42097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dirsíða 4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gray">
          <a:xfrm>
            <a:off x="11283465" y="6613525"/>
            <a:ext cx="558800" cy="1460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fld id="{8FE2A126-1686-43E1-8382-409BE3CBEFA4}" type="slidenum">
              <a:rPr lang="en-GB" sz="800">
                <a:solidFill>
                  <a:schemeClr val="accent2"/>
                </a:solidFill>
                <a:latin typeface="Calibri"/>
                <a:cs typeface="Calibri"/>
              </a:rPr>
              <a:pPr algn="r">
                <a:defRPr/>
              </a:pPr>
              <a:t>‹#›</a:t>
            </a:fld>
            <a:endParaRPr lang="en-GB" sz="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16" name="Content Placeholder 6"/>
          <p:cNvSpPr>
            <a:spLocks noGrp="1"/>
          </p:cNvSpPr>
          <p:nvPr>
            <p:ph sz="quarter" idx="11"/>
          </p:nvPr>
        </p:nvSpPr>
        <p:spPr>
          <a:xfrm>
            <a:off x="574952" y="1495426"/>
            <a:ext cx="5346976" cy="2397657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rgbClr val="A8191E"/>
              </a:buClr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>
              <a:buClrTx/>
              <a:buSzPct val="100000"/>
              <a:buFont typeface="Lucida Grande"/>
              <a:buChar char="-"/>
              <a:defRPr sz="12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541338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714375" indent="-173038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895350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6"/>
          <p:cNvSpPr>
            <a:spLocks noGrp="1"/>
          </p:cNvSpPr>
          <p:nvPr>
            <p:ph sz="quarter" idx="14"/>
          </p:nvPr>
        </p:nvSpPr>
        <p:spPr>
          <a:xfrm>
            <a:off x="6229212" y="1495426"/>
            <a:ext cx="5346976" cy="2397657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rgbClr val="A8191E"/>
              </a:buClr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>
              <a:buClrTx/>
              <a:buSzPct val="100000"/>
              <a:buFont typeface="Lucida Grande"/>
              <a:buChar char="-"/>
              <a:defRPr sz="12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541338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714375" indent="-173038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895350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Content Placeholder 6"/>
          <p:cNvSpPr>
            <a:spLocks noGrp="1"/>
          </p:cNvSpPr>
          <p:nvPr>
            <p:ph sz="quarter" idx="15"/>
          </p:nvPr>
        </p:nvSpPr>
        <p:spPr>
          <a:xfrm>
            <a:off x="574952" y="4035297"/>
            <a:ext cx="5346976" cy="2397657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rgbClr val="A8191E"/>
              </a:buClr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>
              <a:buClrTx/>
              <a:buSzPct val="100000"/>
              <a:buFont typeface="Lucida Grande"/>
              <a:buChar char="-"/>
              <a:defRPr sz="12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541338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714375" indent="-173038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895350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Content Placeholder 6"/>
          <p:cNvSpPr>
            <a:spLocks noGrp="1"/>
          </p:cNvSpPr>
          <p:nvPr>
            <p:ph sz="quarter" idx="16"/>
          </p:nvPr>
        </p:nvSpPr>
        <p:spPr>
          <a:xfrm>
            <a:off x="6229212" y="4035297"/>
            <a:ext cx="5346976" cy="2397657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rgbClr val="A8191E"/>
              </a:buClr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>
              <a:buClrTx/>
              <a:buSzPct val="100000"/>
              <a:buFont typeface="Lucida Grande"/>
              <a:buChar char="-"/>
              <a:defRPr sz="12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541338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714375" indent="-173038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895350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4"/>
          <p:cNvSpPr>
            <a:spLocks noGrp="1"/>
          </p:cNvSpPr>
          <p:nvPr>
            <p:ph type="title"/>
          </p:nvPr>
        </p:nvSpPr>
        <p:spPr>
          <a:xfrm>
            <a:off x="547901" y="274638"/>
            <a:ext cx="10013392" cy="685800"/>
          </a:xfrm>
          <a:prstGeom prst="rect">
            <a:avLst/>
          </a:prstGeom>
        </p:spPr>
        <p:txBody>
          <a:bodyPr vert="horz" anchor="b" anchorCtr="0"/>
          <a:lstStyle>
            <a:lvl1pPr>
              <a:defRPr sz="3000" b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4978" y="6611292"/>
            <a:ext cx="7033684" cy="15557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600" b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00" b="0">
                <a:latin typeface="Arial"/>
                <a:cs typeface="Arial"/>
              </a:defRPr>
            </a:lvl2pPr>
            <a:lvl3pPr marL="176209" indent="0">
              <a:buFontTx/>
              <a:buNone/>
              <a:defRPr sz="900" b="0">
                <a:latin typeface="Arial"/>
                <a:cs typeface="Arial"/>
              </a:defRPr>
            </a:lvl3pPr>
            <a:lvl4pPr marL="349241" indent="0">
              <a:buFontTx/>
              <a:buNone/>
              <a:defRPr sz="900" b="0">
                <a:latin typeface="Arial"/>
                <a:cs typeface="Arial"/>
              </a:defRPr>
            </a:lvl4pPr>
            <a:lvl5pPr marL="541324" indent="0">
              <a:buFontTx/>
              <a:buNone/>
              <a:defRPr sz="900" b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7473" y="967895"/>
            <a:ext cx="9915356" cy="36406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>
                <a:solidFill>
                  <a:srgbClr val="A81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408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2 jafnir dálk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gray">
          <a:xfrm>
            <a:off x="11283465" y="6613525"/>
            <a:ext cx="558800" cy="1460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>
              <a:defRPr/>
            </a:pPr>
            <a:fld id="{8FE2A126-1686-43E1-8382-409BE3CBEFA4}" type="slidenum">
              <a:rPr lang="en-GB" sz="800">
                <a:solidFill>
                  <a:schemeClr val="accent2"/>
                </a:solidFill>
                <a:latin typeface="Calibri"/>
                <a:cs typeface="Calibri"/>
              </a:rPr>
              <a:pPr algn="r">
                <a:defRPr/>
              </a:pPr>
              <a:t>‹#›</a:t>
            </a:fld>
            <a:endParaRPr lang="en-GB" sz="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574952" y="1843912"/>
            <a:ext cx="5326315" cy="4519760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rgbClr val="A8191E"/>
              </a:buClr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>
              <a:buClrTx/>
              <a:buSzPct val="100000"/>
              <a:buFont typeface="Lucida Grande"/>
              <a:buChar char="-"/>
              <a:defRPr sz="12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541338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714375" indent="-173038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895350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3754" y="1501775"/>
            <a:ext cx="5347513" cy="285750"/>
          </a:xfrm>
          <a:prstGeom prst="rect">
            <a:avLst/>
          </a:prstGeom>
        </p:spPr>
        <p:txBody>
          <a:bodyPr vert="horz"/>
          <a:lstStyle>
            <a:lvl1pPr>
              <a:defRPr sz="1400" b="1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547901" y="274638"/>
            <a:ext cx="10013392" cy="685800"/>
          </a:xfrm>
          <a:prstGeom prst="rect">
            <a:avLst/>
          </a:prstGeom>
        </p:spPr>
        <p:txBody>
          <a:bodyPr vert="horz" anchor="b" anchorCtr="0"/>
          <a:lstStyle>
            <a:lvl1pPr>
              <a:defRPr sz="3000" b="0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4978" y="6611292"/>
            <a:ext cx="7033684" cy="15557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FontTx/>
              <a:buNone/>
              <a:defRPr sz="600" b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defRPr>
            </a:lvl1pPr>
            <a:lvl2pPr marL="1587" indent="0">
              <a:buFontTx/>
              <a:buNone/>
              <a:defRPr sz="900" b="0">
                <a:latin typeface="Arial"/>
                <a:cs typeface="Arial"/>
              </a:defRPr>
            </a:lvl2pPr>
            <a:lvl3pPr marL="176209" indent="0">
              <a:buFontTx/>
              <a:buNone/>
              <a:defRPr sz="900" b="0">
                <a:latin typeface="Arial"/>
                <a:cs typeface="Arial"/>
              </a:defRPr>
            </a:lvl3pPr>
            <a:lvl4pPr marL="349241" indent="0">
              <a:buFontTx/>
              <a:buNone/>
              <a:defRPr sz="900" b="0">
                <a:latin typeface="Arial"/>
                <a:cs typeface="Arial"/>
              </a:defRPr>
            </a:lvl4pPr>
            <a:lvl5pPr marL="541324" indent="0">
              <a:buFontTx/>
              <a:buNone/>
              <a:defRPr sz="900" b="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77473" y="967895"/>
            <a:ext cx="9915356" cy="364066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1400" b="0">
                <a:solidFill>
                  <a:srgbClr val="A8191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4"/>
          </p:nvPr>
        </p:nvSpPr>
        <p:spPr>
          <a:xfrm>
            <a:off x="6287836" y="1843912"/>
            <a:ext cx="5326315" cy="4519760"/>
          </a:xfrm>
          <a:prstGeom prst="rect">
            <a:avLst/>
          </a:prstGeom>
        </p:spPr>
        <p:txBody>
          <a:bodyPr vert="horz"/>
          <a:lstStyle>
            <a:lvl1pPr marL="171450" indent="-171450">
              <a:buClr>
                <a:srgbClr val="A8191E"/>
              </a:buClr>
              <a:buSzPct val="100000"/>
              <a:buFont typeface="Arial"/>
              <a:buChar char="•"/>
              <a:defRPr sz="14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360363" indent="-179388">
              <a:buClrTx/>
              <a:buSzPct val="100000"/>
              <a:buFont typeface="Lucida Grande"/>
              <a:buChar char="-"/>
              <a:defRPr sz="1200" b="0">
                <a:solidFill>
                  <a:schemeClr val="tx1"/>
                </a:solidFill>
                <a:latin typeface="Arial"/>
                <a:cs typeface="Arial"/>
              </a:defRPr>
            </a:lvl2pPr>
            <a:lvl3pPr marL="541338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3pPr>
            <a:lvl4pPr marL="714375" indent="-173038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4pPr>
            <a:lvl5pPr marL="895350" indent="-180975">
              <a:buClrTx/>
              <a:buSzPct val="100000"/>
              <a:buFont typeface="Lucida Grande"/>
              <a:buChar char="-"/>
              <a:defRPr sz="1000" b="0">
                <a:solidFill>
                  <a:schemeClr val="tx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66638" y="1501775"/>
            <a:ext cx="5347513" cy="285750"/>
          </a:xfrm>
          <a:prstGeom prst="rect">
            <a:avLst/>
          </a:prstGeom>
        </p:spPr>
        <p:txBody>
          <a:bodyPr vert="horz"/>
          <a:lstStyle>
            <a:lvl1pPr>
              <a:defRPr sz="1400" b="1"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78592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400" y="1524000"/>
            <a:ext cx="8359488" cy="8604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71911" y="2615851"/>
            <a:ext cx="4017777" cy="3862737"/>
          </a:xfrm>
        </p:spPr>
        <p:txBody>
          <a:bodyPr/>
          <a:lstStyle>
            <a:lvl1pPr marL="342900" indent="-3429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100" b="0"/>
            </a:lvl1pPr>
            <a:lvl2pPr marL="342900" indent="-3429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 b="0"/>
            </a:lvl2pPr>
            <a:lvl3pPr marL="342900" indent="-3429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 b="0"/>
            </a:lvl3pPr>
            <a:lvl4pPr marL="342900" indent="-342900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sz="1600" b="0"/>
            </a:lvl4pPr>
            <a:lvl5pPr marL="342900" indent="-3429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 b="0"/>
            </a:lvl5pPr>
            <a:lvl6pPr marL="342900" indent="-3429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 b="0"/>
            </a:lvl6pPr>
            <a:lvl7pPr marL="342900" indent="-3429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 b="0"/>
            </a:lvl7pPr>
            <a:lvl8pPr marL="342900" indent="-342900">
              <a:spcBef>
                <a:spcPts val="1200"/>
              </a:spcBef>
              <a:buClr>
                <a:schemeClr val="accent1"/>
              </a:buClr>
              <a:buFont typeface="+mj-lt"/>
              <a:buAutoNum type="arabicPeriod"/>
              <a:defRPr sz="1600" b="0" i="0">
                <a:solidFill>
                  <a:schemeClr val="tx1"/>
                </a:solidFill>
              </a:defRPr>
            </a:lvl8pPr>
            <a:lvl9pPr marL="342900" indent="-3429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+mj-lt"/>
              <a:buAutoNum type="arabicPeriod"/>
              <a:defRPr sz="16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F251D33-194A-4EE4-9ED6-EBE82CF2F5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24688" y="2636234"/>
            <a:ext cx="4013200" cy="3842353"/>
          </a:xfrm>
        </p:spPr>
        <p:txBody>
          <a:bodyPr/>
          <a:lstStyle>
            <a:lvl1pPr marL="342000" indent="-342000">
              <a:buFont typeface="+mj-lt"/>
              <a:buAutoNum type="romanUcPeriod"/>
              <a:defRPr sz="1100"/>
            </a:lvl1pPr>
            <a:lvl2pPr marL="0" indent="0">
              <a:buClrTx/>
              <a:buFont typeface="Arial" panose="020B0604020202020204" pitchFamily="34" charset="0"/>
              <a:buChar char="​"/>
              <a:defRPr sz="1100" b="1"/>
            </a:lvl2pPr>
            <a:lvl3pPr marL="342000" indent="-342000">
              <a:buFont typeface="+mj-lt"/>
              <a:buAutoNum type="romanUcPeriod"/>
              <a:defRPr sz="1100"/>
            </a:lvl3pPr>
            <a:lvl4pPr marL="342000" indent="-342000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+mj-lt"/>
              <a:buAutoNum type="romanUcPeriod"/>
              <a:defRPr sz="1100" b="0"/>
            </a:lvl4pPr>
            <a:lvl5pPr marL="342000" indent="-342000">
              <a:buClr>
                <a:schemeClr val="accent1"/>
              </a:buClr>
              <a:buFont typeface="+mj-lt"/>
              <a:buAutoNum type="romanUcPeriod"/>
              <a:defRPr sz="11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E0AFCB3A-F690-4500-83FD-9C950719BD1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Maí 2022</a:t>
            </a:r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F6101B24-E106-4316-86C7-73BDD9B77A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408038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ogo">
            <a:extLst>
              <a:ext uri="{FF2B5EF4-FFF2-40B4-BE49-F238E27FC236}">
                <a16:creationId xmlns:a16="http://schemas.microsoft.com/office/drawing/2014/main" id="{ADBC5F02-E0EC-4C0D-9561-C9261139ECC1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2018087" y="1141160"/>
            <a:ext cx="1174499" cy="417600"/>
          </a:xfrm>
          <a:custGeom>
            <a:avLst/>
            <a:gdLst>
              <a:gd name="connsiteX0" fmla="*/ 1205255 w 5838722"/>
              <a:gd name="connsiteY0" fmla="*/ 480086 h 2075994"/>
              <a:gd name="connsiteX1" fmla="*/ 1606641 w 5838722"/>
              <a:gd name="connsiteY1" fmla="*/ 528268 h 2075994"/>
              <a:gd name="connsiteX2" fmla="*/ 3857234 w 5838722"/>
              <a:gd name="connsiteY2" fmla="*/ 1483489 h 2075994"/>
              <a:gd name="connsiteX3" fmla="*/ 5772632 w 5838722"/>
              <a:gd name="connsiteY3" fmla="*/ 518651 h 2075994"/>
              <a:gd name="connsiteX4" fmla="*/ 5830094 w 5838722"/>
              <a:gd name="connsiteY4" fmla="*/ 486597 h 2075994"/>
              <a:gd name="connsiteX5" fmla="*/ 5820518 w 5838722"/>
              <a:gd name="connsiteY5" fmla="*/ 563528 h 2075994"/>
              <a:gd name="connsiteX6" fmla="*/ 2963382 w 5838722"/>
              <a:gd name="connsiteY6" fmla="*/ 1932250 h 2075994"/>
              <a:gd name="connsiteX7" fmla="*/ 71130 w 5838722"/>
              <a:gd name="connsiteY7" fmla="*/ 855223 h 2075994"/>
              <a:gd name="connsiteX8" fmla="*/ 899 w 5838722"/>
              <a:gd name="connsiteY8" fmla="*/ 845606 h 2075994"/>
              <a:gd name="connsiteX9" fmla="*/ 51976 w 5838722"/>
              <a:gd name="connsiteY9" fmla="*/ 791114 h 2075994"/>
              <a:gd name="connsiteX10" fmla="*/ 1205255 w 5838722"/>
              <a:gd name="connsiteY10" fmla="*/ 480086 h 2075994"/>
              <a:gd name="connsiteX11" fmla="*/ 3859283 w 5838722"/>
              <a:gd name="connsiteY11" fmla="*/ 0 h 2075994"/>
              <a:gd name="connsiteX12" fmla="*/ 4339502 w 5838722"/>
              <a:gd name="connsiteY12" fmla="*/ 482600 h 2075994"/>
              <a:gd name="connsiteX13" fmla="*/ 3859283 w 5838722"/>
              <a:gd name="connsiteY13" fmla="*/ 965200 h 2075994"/>
              <a:gd name="connsiteX14" fmla="*/ 3379064 w 5838722"/>
              <a:gd name="connsiteY14" fmla="*/ 482600 h 2075994"/>
              <a:gd name="connsiteX15" fmla="*/ 3859283 w 5838722"/>
              <a:gd name="connsiteY15" fmla="*/ 0 h 207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8722" h="2075994">
                <a:moveTo>
                  <a:pt x="1205255" y="480086"/>
                </a:moveTo>
                <a:cubicBezTo>
                  <a:pt x="1342675" y="480987"/>
                  <a:pt x="1478150" y="496213"/>
                  <a:pt x="1606641" y="528268"/>
                </a:cubicBezTo>
                <a:cubicBezTo>
                  <a:pt x="2541994" y="759059"/>
                  <a:pt x="2921881" y="1483489"/>
                  <a:pt x="3857234" y="1483489"/>
                </a:cubicBezTo>
                <a:cubicBezTo>
                  <a:pt x="4572317" y="1483489"/>
                  <a:pt x="5047974" y="1262313"/>
                  <a:pt x="5772632" y="518651"/>
                </a:cubicBezTo>
                <a:cubicBezTo>
                  <a:pt x="5804556" y="483392"/>
                  <a:pt x="5817326" y="476981"/>
                  <a:pt x="5830094" y="486597"/>
                </a:cubicBezTo>
                <a:cubicBezTo>
                  <a:pt x="5842864" y="496213"/>
                  <a:pt x="5842864" y="512241"/>
                  <a:pt x="5820518" y="563528"/>
                </a:cubicBezTo>
                <a:cubicBezTo>
                  <a:pt x="5667286" y="880866"/>
                  <a:pt x="4690433" y="2573338"/>
                  <a:pt x="2963382" y="1932250"/>
                </a:cubicBezTo>
                <a:cubicBezTo>
                  <a:pt x="1852450" y="1521954"/>
                  <a:pt x="1600256" y="605198"/>
                  <a:pt x="71130" y="855223"/>
                </a:cubicBezTo>
                <a:cubicBezTo>
                  <a:pt x="20053" y="864839"/>
                  <a:pt x="7283" y="861633"/>
                  <a:pt x="899" y="845606"/>
                </a:cubicBezTo>
                <a:cubicBezTo>
                  <a:pt x="-5486" y="823168"/>
                  <a:pt x="23245" y="807141"/>
                  <a:pt x="51976" y="791114"/>
                </a:cubicBezTo>
                <a:cubicBezTo>
                  <a:pt x="363228" y="603595"/>
                  <a:pt x="792996" y="477381"/>
                  <a:pt x="1205255" y="480086"/>
                </a:cubicBezTo>
                <a:close/>
                <a:moveTo>
                  <a:pt x="3859283" y="0"/>
                </a:moveTo>
                <a:cubicBezTo>
                  <a:pt x="4124501" y="0"/>
                  <a:pt x="4339502" y="216067"/>
                  <a:pt x="4339502" y="482600"/>
                </a:cubicBezTo>
                <a:cubicBezTo>
                  <a:pt x="4339502" y="749133"/>
                  <a:pt x="4124501" y="965200"/>
                  <a:pt x="3859283" y="965200"/>
                </a:cubicBezTo>
                <a:cubicBezTo>
                  <a:pt x="3594065" y="965200"/>
                  <a:pt x="3379064" y="749133"/>
                  <a:pt x="3379064" y="482600"/>
                </a:cubicBezTo>
                <a:cubicBezTo>
                  <a:pt x="3379064" y="216067"/>
                  <a:pt x="3594065" y="0"/>
                  <a:pt x="38592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400" y="1916762"/>
            <a:ext cx="7582720" cy="539040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82718" y="2455802"/>
            <a:ext cx="7558088" cy="1061682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255A9CB1-125A-4861-B779-D90BFD4CE42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52A7FDE4-62FA-4585-A3E1-EB332B63DBB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84359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598EC-B28C-4120-9733-B910ED5A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44" y="380880"/>
            <a:ext cx="8740644" cy="763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384010-9FE5-464E-8FD4-1D526AE70E02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8732753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40" y="1870446"/>
            <a:ext cx="4255200" cy="46081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F3651EA-C52B-4661-9C95-2897C8E3A8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64388" y="1870710"/>
            <a:ext cx="4255200" cy="4573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483BC349-DF5F-4A24-931D-688435DE92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86CE4EB3-5E47-4982-8C2A-56BF4EE69E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823594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ext (F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598EC-B28C-4120-9733-B910ED5A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44" y="380880"/>
            <a:ext cx="8740644" cy="763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7384010-9FE5-464E-8FD4-1D526AE70E02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8732753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240" y="1870446"/>
            <a:ext cx="8713348" cy="4608142"/>
          </a:xfrm>
        </p:spPr>
        <p:txBody>
          <a:bodyPr numCol="2" spcCol="2016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483BC349-DF5F-4A24-931D-688435DE929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40">
            <a:extLst>
              <a:ext uri="{FF2B5EF4-FFF2-40B4-BE49-F238E27FC236}">
                <a16:creationId xmlns:a16="http://schemas.microsoft.com/office/drawing/2014/main" id="{86CE4EB3-5E47-4982-8C2A-56BF4EE69E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20082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55982F-54FC-49A6-96A6-EFC47DA7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84CBF7-40DE-4897-BF6B-6D414A89D5A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88701A-1A54-46EF-A941-DFCBFFC031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06241" y="1872000"/>
            <a:ext cx="2908800" cy="46065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9E535C-E23F-42E9-9D64-009C96904B6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06178" y="1872000"/>
            <a:ext cx="2907609" cy="46065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428CB1-456C-472B-B933-320BD57D7F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04288" y="1872000"/>
            <a:ext cx="2908300" cy="46065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20">
            <a:extLst>
              <a:ext uri="{FF2B5EF4-FFF2-40B4-BE49-F238E27FC236}">
                <a16:creationId xmlns:a16="http://schemas.microsoft.com/office/drawing/2014/main" id="{6CE8964D-F998-489F-9054-1D691F0B4D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4046" y="3203031"/>
            <a:ext cx="208581" cy="40601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2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1.</a:t>
            </a:r>
          </a:p>
          <a:p>
            <a:pPr lvl="1"/>
            <a:endParaRPr lang="en-GB" dirty="0"/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AD45F915-739F-4466-9CBA-08931BE76F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2627" y="3203031"/>
            <a:ext cx="1938926" cy="406017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 sz="13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4F63F6D9-1D9F-4FC7-8B4B-5A36E1993F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80999" y="3609049"/>
            <a:ext cx="2133601" cy="2488540"/>
          </a:xfrm>
        </p:spPr>
        <p:txBody>
          <a:bodyPr/>
          <a:lstStyle>
            <a:lvl1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3pPr>
            <a:lvl4pPr marL="0" indent="0">
              <a:spcBef>
                <a:spcPts val="0"/>
              </a:spcBef>
              <a:buFont typeface="Arial" panose="020B0604020202020204" pitchFamily="34" charset="0"/>
              <a:buChar char="​"/>
              <a:defRPr b="0"/>
            </a:lvl4pPr>
            <a:lvl5pPr marL="0" indent="0">
              <a:spcAft>
                <a:spcPts val="0"/>
              </a:spcAft>
              <a:buFont typeface="Arial" panose="020B0604020202020204" pitchFamily="34" charset="0"/>
              <a:buChar char="​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3892B997-2E10-4282-B89F-D19651568D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BB83324-4CF1-4661-90FC-85B02C31B531}"/>
              </a:ext>
            </a:extLst>
          </p:cNvPr>
          <p:cNvCxnSpPr/>
          <p:nvPr userDrawn="1"/>
        </p:nvCxnSpPr>
        <p:spPr>
          <a:xfrm>
            <a:off x="381000" y="3001085"/>
            <a:ext cx="288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B198F64C-9D28-4983-80CD-D0A112C2E7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567663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text no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55982F-54FC-49A6-96A6-EFC47DA7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1684CBF7-40DE-4897-BF6B-6D414A89D5A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687190" y="1198495"/>
            <a:ext cx="9125398" cy="539270"/>
          </a:xfrm>
        </p:spPr>
        <p:txBody>
          <a:bodyPr/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Char char="​"/>
              <a:defRPr sz="1600">
                <a:solidFill>
                  <a:schemeClr val="accent1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F88701A-1A54-46EF-A941-DFCBFFC0310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706241" y="1872000"/>
            <a:ext cx="2908800" cy="46065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19E535C-E23F-42E9-9D64-009C96904B6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806178" y="1872000"/>
            <a:ext cx="2907609" cy="46065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D428CB1-456C-472B-B933-320BD57D7F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904288" y="1872000"/>
            <a:ext cx="2908300" cy="4606588"/>
          </a:xfr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3892B997-2E10-4282-B89F-D19651568D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713788" y="-1"/>
            <a:ext cx="3098800" cy="380879"/>
          </a:xfrm>
        </p:spPr>
        <p:txBody>
          <a:bodyPr anchor="ctr" anchorCtr="0"/>
          <a:lstStyle>
            <a:lvl1pPr marL="0" indent="0" algn="r">
              <a:spcAft>
                <a:spcPts val="0"/>
              </a:spcAft>
              <a:buNone/>
              <a:defRPr sz="1000"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2pPr>
            <a:lvl3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3pPr>
            <a:lvl4pPr>
              <a:spcBef>
                <a:spcPts val="0"/>
              </a:spcBef>
              <a:buNone/>
              <a:defRPr sz="1200" b="0">
                <a:solidFill>
                  <a:schemeClr val="accent1"/>
                </a:solidFill>
              </a:defRPr>
            </a:lvl4pPr>
            <a:lvl5pPr marL="0" indent="0">
              <a:spcAft>
                <a:spcPts val="0"/>
              </a:spcAft>
              <a:buNone/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confidentiality text, copy to next page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40">
            <a:extLst>
              <a:ext uri="{FF2B5EF4-FFF2-40B4-BE49-F238E27FC236}">
                <a16:creationId xmlns:a16="http://schemas.microsoft.com/office/drawing/2014/main" id="{B198F64C-9D28-4983-80CD-D0A112C2E75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706241" y="6480000"/>
            <a:ext cx="6007547" cy="378000"/>
          </a:xfrm>
        </p:spPr>
        <p:txBody>
          <a:bodyPr anchor="ctr" anchorCtr="0"/>
          <a:lstStyle>
            <a:lvl1pPr marL="0" indent="0">
              <a:buNone/>
              <a:defRPr sz="1000">
                <a:solidFill>
                  <a:srgbClr val="DC1E35"/>
                </a:solidFill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add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992392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944" y="380880"/>
            <a:ext cx="9133644" cy="76382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6240" y="1871177"/>
            <a:ext cx="9106348" cy="46074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Edit Master text styles, Text or bullet Arial Regular</a:t>
            </a:r>
          </a:p>
          <a:p>
            <a:pPr lvl="1"/>
            <a:r>
              <a:rPr lang="en-GB" noProof="0" dirty="0"/>
              <a:t>Second level, Text or bullet Arial Regular</a:t>
            </a:r>
          </a:p>
          <a:p>
            <a:pPr lvl="2"/>
            <a:r>
              <a:rPr lang="en-GB" noProof="0" dirty="0"/>
              <a:t>Third level, Text or bullet Arial Regular</a:t>
            </a:r>
          </a:p>
          <a:p>
            <a:pPr lvl="3"/>
            <a:r>
              <a:rPr lang="en-GB" noProof="0" dirty="0"/>
              <a:t>Fourth level, Header Arial Bold</a:t>
            </a:r>
          </a:p>
          <a:p>
            <a:pPr lvl="4"/>
            <a:r>
              <a:rPr lang="en-GB" noProof="0" dirty="0"/>
              <a:t>Fifth level, Text or bullet Arial Regular</a:t>
            </a:r>
          </a:p>
          <a:p>
            <a:pPr lvl="5"/>
            <a:r>
              <a:rPr lang="en-GB" noProof="0" dirty="0"/>
              <a:t>Sixth level, Text or bullet Arial Regular</a:t>
            </a:r>
          </a:p>
          <a:p>
            <a:pPr lvl="6"/>
            <a:r>
              <a:rPr lang="en-GB" noProof="0" dirty="0"/>
              <a:t>Seventh level, Text or bullet Arial Regular</a:t>
            </a:r>
          </a:p>
          <a:p>
            <a:pPr lvl="7"/>
            <a:r>
              <a:rPr lang="en-GB" noProof="0" dirty="0"/>
              <a:t>Eight level, Notes Arial Italic</a:t>
            </a:r>
          </a:p>
          <a:p>
            <a:pPr lvl="8"/>
            <a:r>
              <a:rPr lang="en-GB" noProof="0" dirty="0"/>
              <a:t>Ninth level, Red Header Arial Bold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 rot="16200000">
            <a:off x="10707457" y="1105131"/>
            <a:ext cx="2592557" cy="38229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3"/>
          </p:nvPr>
        </p:nvSpPr>
        <p:spPr>
          <a:xfrm>
            <a:off x="2706241" y="0"/>
            <a:ext cx="6008239" cy="38088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en-GB"/>
              <a:t>Maí 2022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621805" y="5908393"/>
            <a:ext cx="760978" cy="379412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marL="0" indent="0" algn="l">
              <a:buNone/>
              <a:defRPr sz="1000">
                <a:solidFill>
                  <a:schemeClr val="accent1"/>
                </a:solidFill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id" hidden="1">
            <a:extLst>
              <a:ext uri="{FF2B5EF4-FFF2-40B4-BE49-F238E27FC236}">
                <a16:creationId xmlns:a16="http://schemas.microsoft.com/office/drawing/2014/main" id="{6B99FE6B-2AB7-4F53-A06E-02F3C58B1BFE}"/>
              </a:ext>
            </a:extLst>
          </p:cNvPr>
          <p:cNvGrpSpPr/>
          <p:nvPr userDrawn="1"/>
        </p:nvGrpSpPr>
        <p:grpSpPr>
          <a:xfrm>
            <a:off x="0" y="0"/>
            <a:ext cx="12194880" cy="6860880"/>
            <a:chOff x="0" y="0"/>
            <a:chExt cx="12194880" cy="686088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315F28-2DB9-403C-9C49-5F918BABDBF9}"/>
                </a:ext>
              </a:extLst>
            </p:cNvPr>
            <p:cNvSpPr/>
            <p:nvPr userDrawn="1"/>
          </p:nvSpPr>
          <p:spPr>
            <a:xfrm>
              <a:off x="0" y="0"/>
              <a:ext cx="381600" cy="381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3FA2AC-755F-4B30-BD23-CA9C48E642F9}"/>
                </a:ext>
              </a:extLst>
            </p:cNvPr>
            <p:cNvSpPr/>
            <p:nvPr userDrawn="1"/>
          </p:nvSpPr>
          <p:spPr>
            <a:xfrm>
              <a:off x="11814000" y="6480000"/>
              <a:ext cx="38088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24CB2B-C8E7-4C29-8A17-2E0111D6F3A5}"/>
                </a:ext>
              </a:extLst>
            </p:cNvPr>
            <p:cNvSpPr/>
            <p:nvPr userDrawn="1"/>
          </p:nvSpPr>
          <p:spPr>
            <a:xfrm>
              <a:off x="965680" y="38088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750792-DFB8-4D16-A6AA-A8131920C097}"/>
                </a:ext>
              </a:extLst>
            </p:cNvPr>
            <p:cNvSpPr/>
            <p:nvPr userDrawn="1"/>
          </p:nvSpPr>
          <p:spPr>
            <a:xfrm>
              <a:off x="1740560" y="114327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4D9F6B-1AB5-44A1-AD68-F3ACCEEC23D4}"/>
                </a:ext>
              </a:extLst>
            </p:cNvPr>
            <p:cNvSpPr/>
            <p:nvPr userDrawn="1"/>
          </p:nvSpPr>
          <p:spPr>
            <a:xfrm>
              <a:off x="2515440" y="190566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D3D80D-DF29-46EC-9B81-CFE2A5530C8E}"/>
                </a:ext>
              </a:extLst>
            </p:cNvPr>
            <p:cNvSpPr/>
            <p:nvPr userDrawn="1"/>
          </p:nvSpPr>
          <p:spPr>
            <a:xfrm>
              <a:off x="3290320" y="266805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1571DA-DCE5-44AC-B452-26C261A9CE2A}"/>
                </a:ext>
              </a:extLst>
            </p:cNvPr>
            <p:cNvSpPr/>
            <p:nvPr userDrawn="1"/>
          </p:nvSpPr>
          <p:spPr>
            <a:xfrm>
              <a:off x="4065200" y="343044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FDC293-4322-4611-ABFB-9594CB22A15B}"/>
                </a:ext>
              </a:extLst>
            </p:cNvPr>
            <p:cNvSpPr/>
            <p:nvPr userDrawn="1"/>
          </p:nvSpPr>
          <p:spPr>
            <a:xfrm>
              <a:off x="4840080" y="419283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49D0E5-7B60-43E4-A3E8-321219BE16C4}"/>
                </a:ext>
              </a:extLst>
            </p:cNvPr>
            <p:cNvSpPr/>
            <p:nvPr userDrawn="1"/>
          </p:nvSpPr>
          <p:spPr>
            <a:xfrm>
              <a:off x="5614960" y="495522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A05971-B3F6-47B4-9673-7966F850C82E}"/>
                </a:ext>
              </a:extLst>
            </p:cNvPr>
            <p:cNvSpPr/>
            <p:nvPr userDrawn="1"/>
          </p:nvSpPr>
          <p:spPr>
            <a:xfrm>
              <a:off x="6389840" y="571761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39DA6AD-5DAE-47B7-8E57-4FF531E53A22}"/>
                </a:ext>
              </a:extLst>
            </p:cNvPr>
            <p:cNvSpPr/>
            <p:nvPr userDrawn="1"/>
          </p:nvSpPr>
          <p:spPr>
            <a:xfrm>
              <a:off x="7164720" y="190566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A5CEED-1E8A-4491-B779-ADF40BE9136A}"/>
                </a:ext>
              </a:extLst>
            </p:cNvPr>
            <p:cNvSpPr/>
            <p:nvPr userDrawn="1"/>
          </p:nvSpPr>
          <p:spPr>
            <a:xfrm>
              <a:off x="7939600" y="266805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D5D2DD-E11A-4EC0-B752-C2E80F828B28}"/>
                </a:ext>
              </a:extLst>
            </p:cNvPr>
            <p:cNvSpPr/>
            <p:nvPr userDrawn="1"/>
          </p:nvSpPr>
          <p:spPr>
            <a:xfrm>
              <a:off x="8714480" y="343044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6F3441-3356-4300-9A99-D19CC80635F3}"/>
                </a:ext>
              </a:extLst>
            </p:cNvPr>
            <p:cNvSpPr/>
            <p:nvPr userDrawn="1"/>
          </p:nvSpPr>
          <p:spPr>
            <a:xfrm>
              <a:off x="9489360" y="419283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82265D-0925-4AB9-836A-CF6D04AE1DA6}"/>
                </a:ext>
              </a:extLst>
            </p:cNvPr>
            <p:cNvSpPr/>
            <p:nvPr userDrawn="1"/>
          </p:nvSpPr>
          <p:spPr>
            <a:xfrm>
              <a:off x="10264240" y="495522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D70E4A-945D-4DE1-96EA-8F0F9F06E604}"/>
                </a:ext>
              </a:extLst>
            </p:cNvPr>
            <p:cNvSpPr/>
            <p:nvPr userDrawn="1"/>
          </p:nvSpPr>
          <p:spPr>
            <a:xfrm>
              <a:off x="11039120" y="5717610"/>
              <a:ext cx="190800" cy="3808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noProof="0" dirty="0" err="1"/>
            </a:p>
          </p:txBody>
        </p:sp>
      </p:grp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7043326-BD60-4D78-809F-E4730835A7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31361" y="127737"/>
            <a:ext cx="584080" cy="207673"/>
          </a:xfrm>
          <a:custGeom>
            <a:avLst/>
            <a:gdLst>
              <a:gd name="connsiteX0" fmla="*/ 1205255 w 5838722"/>
              <a:gd name="connsiteY0" fmla="*/ 480086 h 2075994"/>
              <a:gd name="connsiteX1" fmla="*/ 1606641 w 5838722"/>
              <a:gd name="connsiteY1" fmla="*/ 528268 h 2075994"/>
              <a:gd name="connsiteX2" fmla="*/ 3857234 w 5838722"/>
              <a:gd name="connsiteY2" fmla="*/ 1483489 h 2075994"/>
              <a:gd name="connsiteX3" fmla="*/ 5772632 w 5838722"/>
              <a:gd name="connsiteY3" fmla="*/ 518651 h 2075994"/>
              <a:gd name="connsiteX4" fmla="*/ 5830094 w 5838722"/>
              <a:gd name="connsiteY4" fmla="*/ 486597 h 2075994"/>
              <a:gd name="connsiteX5" fmla="*/ 5820518 w 5838722"/>
              <a:gd name="connsiteY5" fmla="*/ 563528 h 2075994"/>
              <a:gd name="connsiteX6" fmla="*/ 2963382 w 5838722"/>
              <a:gd name="connsiteY6" fmla="*/ 1932250 h 2075994"/>
              <a:gd name="connsiteX7" fmla="*/ 71130 w 5838722"/>
              <a:gd name="connsiteY7" fmla="*/ 855223 h 2075994"/>
              <a:gd name="connsiteX8" fmla="*/ 899 w 5838722"/>
              <a:gd name="connsiteY8" fmla="*/ 845606 h 2075994"/>
              <a:gd name="connsiteX9" fmla="*/ 51976 w 5838722"/>
              <a:gd name="connsiteY9" fmla="*/ 791114 h 2075994"/>
              <a:gd name="connsiteX10" fmla="*/ 1205255 w 5838722"/>
              <a:gd name="connsiteY10" fmla="*/ 480086 h 2075994"/>
              <a:gd name="connsiteX11" fmla="*/ 3859283 w 5838722"/>
              <a:gd name="connsiteY11" fmla="*/ 0 h 2075994"/>
              <a:gd name="connsiteX12" fmla="*/ 4339502 w 5838722"/>
              <a:gd name="connsiteY12" fmla="*/ 482600 h 2075994"/>
              <a:gd name="connsiteX13" fmla="*/ 3859283 w 5838722"/>
              <a:gd name="connsiteY13" fmla="*/ 965200 h 2075994"/>
              <a:gd name="connsiteX14" fmla="*/ 3379064 w 5838722"/>
              <a:gd name="connsiteY14" fmla="*/ 482600 h 2075994"/>
              <a:gd name="connsiteX15" fmla="*/ 3859283 w 5838722"/>
              <a:gd name="connsiteY15" fmla="*/ 0 h 207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38722" h="2075994">
                <a:moveTo>
                  <a:pt x="1205255" y="480086"/>
                </a:moveTo>
                <a:cubicBezTo>
                  <a:pt x="1342675" y="480987"/>
                  <a:pt x="1478150" y="496213"/>
                  <a:pt x="1606641" y="528268"/>
                </a:cubicBezTo>
                <a:cubicBezTo>
                  <a:pt x="2541994" y="759059"/>
                  <a:pt x="2921881" y="1483489"/>
                  <a:pt x="3857234" y="1483489"/>
                </a:cubicBezTo>
                <a:cubicBezTo>
                  <a:pt x="4572317" y="1483489"/>
                  <a:pt x="5047974" y="1262313"/>
                  <a:pt x="5772632" y="518651"/>
                </a:cubicBezTo>
                <a:cubicBezTo>
                  <a:pt x="5804556" y="483392"/>
                  <a:pt x="5817326" y="476981"/>
                  <a:pt x="5830094" y="486597"/>
                </a:cubicBezTo>
                <a:cubicBezTo>
                  <a:pt x="5842864" y="496213"/>
                  <a:pt x="5842864" y="512241"/>
                  <a:pt x="5820518" y="563528"/>
                </a:cubicBezTo>
                <a:cubicBezTo>
                  <a:pt x="5667286" y="880866"/>
                  <a:pt x="4690433" y="2573338"/>
                  <a:pt x="2963382" y="1932250"/>
                </a:cubicBezTo>
                <a:cubicBezTo>
                  <a:pt x="1852450" y="1521954"/>
                  <a:pt x="1600256" y="605198"/>
                  <a:pt x="71130" y="855223"/>
                </a:cubicBezTo>
                <a:cubicBezTo>
                  <a:pt x="20053" y="864839"/>
                  <a:pt x="7283" y="861633"/>
                  <a:pt x="899" y="845606"/>
                </a:cubicBezTo>
                <a:cubicBezTo>
                  <a:pt x="-5486" y="823168"/>
                  <a:pt x="23245" y="807141"/>
                  <a:pt x="51976" y="791114"/>
                </a:cubicBezTo>
                <a:cubicBezTo>
                  <a:pt x="363228" y="603595"/>
                  <a:pt x="792996" y="477381"/>
                  <a:pt x="1205255" y="480086"/>
                </a:cubicBezTo>
                <a:close/>
                <a:moveTo>
                  <a:pt x="3859283" y="0"/>
                </a:moveTo>
                <a:cubicBezTo>
                  <a:pt x="4124501" y="0"/>
                  <a:pt x="4339502" y="216067"/>
                  <a:pt x="4339502" y="482600"/>
                </a:cubicBezTo>
                <a:cubicBezTo>
                  <a:pt x="4339502" y="749133"/>
                  <a:pt x="4124501" y="965200"/>
                  <a:pt x="3859283" y="965200"/>
                </a:cubicBezTo>
                <a:cubicBezTo>
                  <a:pt x="3594065" y="965200"/>
                  <a:pt x="3379064" y="749133"/>
                  <a:pt x="3379064" y="482600"/>
                </a:cubicBezTo>
                <a:cubicBezTo>
                  <a:pt x="3379064" y="216067"/>
                  <a:pt x="3594065" y="0"/>
                  <a:pt x="3859283" y="0"/>
                </a:cubicBezTo>
                <a:close/>
              </a:path>
            </a:pathLst>
          </a:custGeom>
          <a:solidFill>
            <a:srgbClr val="DC1E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45" r:id="rId2"/>
    <p:sldLayoutId id="2147483746" r:id="rId3"/>
    <p:sldLayoutId id="2147483767" r:id="rId4"/>
    <p:sldLayoutId id="2147483728" r:id="rId5"/>
    <p:sldLayoutId id="2147483750" r:id="rId6"/>
    <p:sldLayoutId id="2147483775" r:id="rId7"/>
    <p:sldLayoutId id="2147483748" r:id="rId8"/>
    <p:sldLayoutId id="2147483783" r:id="rId9"/>
    <p:sldLayoutId id="2147483776" r:id="rId10"/>
    <p:sldLayoutId id="2147483784" r:id="rId11"/>
    <p:sldLayoutId id="2147483770" r:id="rId12"/>
    <p:sldLayoutId id="2147483764" r:id="rId13"/>
    <p:sldLayoutId id="2147483760" r:id="rId14"/>
    <p:sldLayoutId id="2147483761" r:id="rId15"/>
    <p:sldLayoutId id="2147483769" r:id="rId16"/>
    <p:sldLayoutId id="2147483771" r:id="rId17"/>
    <p:sldLayoutId id="2147483774" r:id="rId18"/>
    <p:sldLayoutId id="2147483772" r:id="rId19"/>
    <p:sldLayoutId id="2147483758" r:id="rId20"/>
    <p:sldLayoutId id="2147483773" r:id="rId21"/>
    <p:sldLayoutId id="2147483779" r:id="rId22"/>
    <p:sldLayoutId id="2147483765" r:id="rId23"/>
    <p:sldLayoutId id="2147483781" r:id="rId24"/>
    <p:sldLayoutId id="2147483751" r:id="rId25"/>
    <p:sldLayoutId id="2147483782" r:id="rId26"/>
    <p:sldLayoutId id="2147483753" r:id="rId27"/>
    <p:sldLayoutId id="2147483780" r:id="rId28"/>
    <p:sldLayoutId id="2147483744" r:id="rId29"/>
    <p:sldLayoutId id="2147483777" r:id="rId30"/>
    <p:sldLayoutId id="2147483778" r:id="rId31"/>
    <p:sldLayoutId id="2147483762" r:id="rId32"/>
    <p:sldLayoutId id="2147483667" r:id="rId33"/>
    <p:sldLayoutId id="2147483785" r:id="rId34"/>
    <p:sldLayoutId id="2147483786" r:id="rId35"/>
    <p:sldLayoutId id="2147483787" r:id="rId36"/>
    <p:sldLayoutId id="2147483789" r:id="rId37"/>
  </p:sldLayoutIdLst>
  <p:hf sldNum="0"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 Black" panose="020B0A04020102020204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4392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 Black" panose="020B0A040201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156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 Black" panose="020B0A040201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1200"/>
        </a:spcBef>
        <a:buClrTx/>
        <a:buFont typeface="Arial" panose="020B0604020202020204" pitchFamily="34" charset="0"/>
        <a:buChar char="​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87338" indent="-28733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 Black" panose="020B0A04020102020204" pitchFamily="34" charset="0"/>
        <a:buChar char="—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4392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6156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​"/>
        <a:defRPr sz="7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Tx/>
        <a:buFont typeface="Arial" panose="020B0604020202020204" pitchFamily="34" charset="0"/>
        <a:buChar char="​"/>
        <a:defRPr sz="1200" b="1" kern="1200" baseline="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40" userDrawn="1">
          <p15:clr>
            <a:srgbClr val="F26B43"/>
          </p15:clr>
        </p15:guide>
        <p15:guide id="5" pos="7441" userDrawn="1">
          <p15:clr>
            <a:srgbClr val="F26B43"/>
          </p15:clr>
        </p15:guide>
        <p15:guide id="6" orient="horz" pos="4081" userDrawn="1">
          <p15:clr>
            <a:srgbClr val="F26B43"/>
          </p15:clr>
        </p15:guide>
        <p15:guide id="7" pos="608" userDrawn="1">
          <p15:clr>
            <a:srgbClr val="F26B43"/>
          </p15:clr>
        </p15:guide>
        <p15:guide id="8" pos="728" userDrawn="1">
          <p15:clr>
            <a:srgbClr val="F26B43"/>
          </p15:clr>
        </p15:guide>
        <p15:guide id="9" orient="horz" pos="239" userDrawn="1">
          <p15:clr>
            <a:srgbClr val="F26B43"/>
          </p15:clr>
        </p15:guide>
        <p15:guide id="10" orient="horz" pos="479" userDrawn="1">
          <p15:clr>
            <a:srgbClr val="F26B43"/>
          </p15:clr>
        </p15:guide>
        <p15:guide id="11" pos="1096" userDrawn="1">
          <p15:clr>
            <a:srgbClr val="F26B43"/>
          </p15:clr>
        </p15:guide>
        <p15:guide id="12" pos="1216" userDrawn="1">
          <p15:clr>
            <a:srgbClr val="F26B43"/>
          </p15:clr>
        </p15:guide>
        <p15:guide id="13" orient="horz" pos="720" userDrawn="1">
          <p15:clr>
            <a:srgbClr val="F26B43"/>
          </p15:clr>
        </p15:guide>
        <p15:guide id="14" orient="horz" pos="960" userDrawn="1">
          <p15:clr>
            <a:srgbClr val="F26B43"/>
          </p15:clr>
        </p15:guide>
        <p15:guide id="15" pos="1584" userDrawn="1">
          <p15:clr>
            <a:srgbClr val="F26B43"/>
          </p15:clr>
        </p15:guide>
        <p15:guide id="16" pos="1704" userDrawn="1">
          <p15:clr>
            <a:srgbClr val="F26B43"/>
          </p15:clr>
        </p15:guide>
        <p15:guide id="17" orient="horz" pos="1200" userDrawn="1">
          <p15:clr>
            <a:srgbClr val="F26B43"/>
          </p15:clr>
        </p15:guide>
        <p15:guide id="18" orient="horz" pos="1440" userDrawn="1">
          <p15:clr>
            <a:srgbClr val="F26B43"/>
          </p15:clr>
        </p15:guide>
        <p15:guide id="19" pos="2072" userDrawn="1">
          <p15:clr>
            <a:srgbClr val="F26B43"/>
          </p15:clr>
        </p15:guide>
        <p15:guide id="20" pos="2192" userDrawn="1">
          <p15:clr>
            <a:srgbClr val="F26B43"/>
          </p15:clr>
        </p15:guide>
        <p15:guide id="21" orient="horz" pos="1680" userDrawn="1">
          <p15:clr>
            <a:srgbClr val="F26B43"/>
          </p15:clr>
        </p15:guide>
        <p15:guide id="22" orient="horz" pos="1920" userDrawn="1">
          <p15:clr>
            <a:srgbClr val="F26B43"/>
          </p15:clr>
        </p15:guide>
        <p15:guide id="23" pos="2560" userDrawn="1">
          <p15:clr>
            <a:srgbClr val="F26B43"/>
          </p15:clr>
        </p15:guide>
        <p15:guide id="24" pos="2680" userDrawn="1">
          <p15:clr>
            <a:srgbClr val="F26B43"/>
          </p15:clr>
        </p15:guide>
        <p15:guide id="25" orient="horz" pos="2160" userDrawn="1">
          <p15:clr>
            <a:srgbClr val="F26B43"/>
          </p15:clr>
        </p15:guide>
        <p15:guide id="26" orient="horz" pos="2400" userDrawn="1">
          <p15:clr>
            <a:srgbClr val="F26B43"/>
          </p15:clr>
        </p15:guide>
        <p15:guide id="27" pos="3048" userDrawn="1">
          <p15:clr>
            <a:srgbClr val="F26B43"/>
          </p15:clr>
        </p15:guide>
        <p15:guide id="28" pos="3169" userDrawn="1">
          <p15:clr>
            <a:srgbClr val="F26B43"/>
          </p15:clr>
        </p15:guide>
        <p15:guide id="29" orient="horz" pos="2641" userDrawn="1">
          <p15:clr>
            <a:srgbClr val="F26B43"/>
          </p15:clr>
        </p15:guide>
        <p15:guide id="30" orient="horz" pos="2881" userDrawn="1">
          <p15:clr>
            <a:srgbClr val="F26B43"/>
          </p15:clr>
        </p15:guide>
        <p15:guide id="31" pos="3536" userDrawn="1">
          <p15:clr>
            <a:srgbClr val="F26B43"/>
          </p15:clr>
        </p15:guide>
        <p15:guide id="32" pos="3657" userDrawn="1">
          <p15:clr>
            <a:srgbClr val="F26B43"/>
          </p15:clr>
        </p15:guide>
        <p15:guide id="33" orient="horz" pos="3121" userDrawn="1">
          <p15:clr>
            <a:srgbClr val="F26B43"/>
          </p15:clr>
        </p15:guide>
        <p15:guide id="34" orient="horz" pos="3361" userDrawn="1">
          <p15:clr>
            <a:srgbClr val="F26B43"/>
          </p15:clr>
        </p15:guide>
        <p15:guide id="35" pos="4025" userDrawn="1">
          <p15:clr>
            <a:srgbClr val="F26B43"/>
          </p15:clr>
        </p15:guide>
        <p15:guide id="36" pos="4145" userDrawn="1">
          <p15:clr>
            <a:srgbClr val="F26B43"/>
          </p15:clr>
        </p15:guide>
        <p15:guide id="37" orient="horz" pos="3601" userDrawn="1">
          <p15:clr>
            <a:srgbClr val="F26B43"/>
          </p15:clr>
        </p15:guide>
        <p15:guide id="38" orient="horz" pos="3841" userDrawn="1">
          <p15:clr>
            <a:srgbClr val="F26B43"/>
          </p15:clr>
        </p15:guide>
        <p15:guide id="39" pos="4513" userDrawn="1">
          <p15:clr>
            <a:srgbClr val="F26B43"/>
          </p15:clr>
        </p15:guide>
        <p15:guide id="40" pos="4633" userDrawn="1">
          <p15:clr>
            <a:srgbClr val="F26B43"/>
          </p15:clr>
        </p15:guide>
        <p15:guide id="41" pos="5001" userDrawn="1">
          <p15:clr>
            <a:srgbClr val="F26B43"/>
          </p15:clr>
        </p15:guide>
        <p15:guide id="42" pos="5121" userDrawn="1">
          <p15:clr>
            <a:srgbClr val="F26B43"/>
          </p15:clr>
        </p15:guide>
        <p15:guide id="43" pos="5489" userDrawn="1">
          <p15:clr>
            <a:srgbClr val="F26B43"/>
          </p15:clr>
        </p15:guide>
        <p15:guide id="44" pos="5609" userDrawn="1">
          <p15:clr>
            <a:srgbClr val="F26B43"/>
          </p15:clr>
        </p15:guide>
        <p15:guide id="45" pos="5977" userDrawn="1">
          <p15:clr>
            <a:srgbClr val="F26B43"/>
          </p15:clr>
        </p15:guide>
        <p15:guide id="46" pos="6097" userDrawn="1">
          <p15:clr>
            <a:srgbClr val="F26B43"/>
          </p15:clr>
        </p15:guide>
        <p15:guide id="47" pos="6465" userDrawn="1">
          <p15:clr>
            <a:srgbClr val="F26B43"/>
          </p15:clr>
        </p15:guide>
        <p15:guide id="48" pos="6585" userDrawn="1">
          <p15:clr>
            <a:srgbClr val="F26B43"/>
          </p15:clr>
        </p15:guide>
        <p15:guide id="49" pos="6953" userDrawn="1">
          <p15:clr>
            <a:srgbClr val="F26B43"/>
          </p15:clr>
        </p15:guide>
        <p15:guide id="50" pos="70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C6D17-873D-E64B-AE9E-DCD9176E6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err="1">
                <a:latin typeface="TT Norms" panose="02000503030000020003" pitchFamily="2" charset="0"/>
              </a:rPr>
              <a:t>Þjóðhagsspá</a:t>
            </a:r>
            <a:r>
              <a:rPr lang="en-US" sz="4000" dirty="0">
                <a:latin typeface="TT Norms" panose="02000503030000020003" pitchFamily="2" charset="0"/>
              </a:rPr>
              <a:t>:</a:t>
            </a:r>
            <a:br>
              <a:rPr lang="en-US" sz="4000" dirty="0">
                <a:latin typeface="TT Norms" panose="02000503030000020003" pitchFamily="2" charset="0"/>
              </a:rPr>
            </a:br>
            <a:r>
              <a:rPr lang="en-US" sz="3600" b="0" dirty="0" err="1">
                <a:latin typeface="TT Norms" panose="02000503030000020003" pitchFamily="2" charset="0"/>
              </a:rPr>
              <a:t>Allt</a:t>
            </a:r>
            <a:r>
              <a:rPr lang="en-US" sz="3600" b="0" dirty="0">
                <a:latin typeface="TT Norms" panose="02000503030000020003" pitchFamily="2" charset="0"/>
              </a:rPr>
              <a:t> á </a:t>
            </a:r>
            <a:r>
              <a:rPr lang="en-US" sz="3600" b="0" dirty="0" err="1">
                <a:latin typeface="TT Norms" panose="02000503030000020003" pitchFamily="2" charset="0"/>
              </a:rPr>
              <a:t>uppleið</a:t>
            </a:r>
            <a:r>
              <a:rPr lang="en-US" sz="3600" b="0" dirty="0">
                <a:latin typeface="TT Norms" panose="02000503030000020003" pitchFamily="2" charset="0"/>
              </a:rPr>
              <a:t>?</a:t>
            </a:r>
            <a:endParaRPr lang="en-US" sz="4000" b="0" dirty="0">
              <a:latin typeface="TT Norms" panose="02000503030000020003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5ECEA2-B77C-4577-8F4B-E8ED47D91075}"/>
              </a:ext>
            </a:extLst>
          </p:cNvPr>
          <p:cNvSpPr/>
          <p:nvPr/>
        </p:nvSpPr>
        <p:spPr>
          <a:xfrm>
            <a:off x="11956026" y="5624051"/>
            <a:ext cx="177116" cy="983226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s-IS" sz="1100" noProof="0" dirty="0" err="1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B2C3565-BB61-4837-B5C6-ED393D42F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589" y="1345377"/>
            <a:ext cx="4234361" cy="39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2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Raunverð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íbúða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og </a:t>
            </a: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kaupmáttur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launa</a:t>
            </a:r>
            <a:endParaRPr lang="en-GB" sz="1400" b="1" dirty="0">
              <a:solidFill>
                <a:schemeClr val="accent1"/>
              </a:solidFill>
              <a:latin typeface="TT Norms" panose="02000503030000020003" pitchFamily="2" charset="0"/>
            </a:endParaRPr>
          </a:p>
          <a:p>
            <a:pPr lvl="1">
              <a:buClr>
                <a:schemeClr val="accent1"/>
              </a:buClr>
            </a:pPr>
            <a:r>
              <a:rPr lang="en-GB" sz="1400" dirty="0">
                <a:solidFill>
                  <a:schemeClr val="accent1"/>
                </a:solidFill>
                <a:latin typeface="TT Norms" panose="02000503030000020003" pitchFamily="2" charset="0"/>
              </a:rPr>
              <a:t>% </a:t>
            </a:r>
            <a:r>
              <a:rPr lang="en-GB" sz="1400" dirty="0" err="1">
                <a:solidFill>
                  <a:schemeClr val="accent1"/>
                </a:solidFill>
                <a:latin typeface="TT Norms" panose="02000503030000020003" pitchFamily="2" charset="0"/>
              </a:rPr>
              <a:t>breyting</a:t>
            </a:r>
            <a:r>
              <a:rPr lang="en-GB" sz="1400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TT Norms" panose="02000503030000020003" pitchFamily="2" charset="0"/>
              </a:rPr>
              <a:t>yfir</a:t>
            </a:r>
            <a:r>
              <a:rPr lang="en-GB" sz="1400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TT Norms" panose="02000503030000020003" pitchFamily="2" charset="0"/>
              </a:rPr>
              <a:t>árið</a:t>
            </a:r>
            <a:endParaRPr lang="is-IS" sz="12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 og Greining Íslandsbanka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Dregur úr hækkunum þegar líða tekur á árið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724D5-DC49-45B2-9B8E-219D6FABA038}"/>
              </a:ext>
            </a:extLst>
          </p:cNvPr>
          <p:cNvSpPr/>
          <p:nvPr/>
        </p:nvSpPr>
        <p:spPr>
          <a:xfrm>
            <a:off x="508133" y="2479343"/>
            <a:ext cx="20665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 dirty="0">
                <a:solidFill>
                  <a:srgbClr val="DC1E35"/>
                </a:solidFill>
                <a:latin typeface="TT Norms" panose="02000503030000020003" pitchFamily="2" charset="0"/>
              </a:rPr>
              <a:t>Raunverð íbúða</a:t>
            </a:r>
            <a:endParaRPr lang="is-IS" sz="2000" b="1">
              <a:solidFill>
                <a:srgbClr val="DC1E35"/>
              </a:solidFill>
              <a:latin typeface="TT Norms" panose="02000503030000020003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D68523-9C2B-4694-8E01-BDBBD5B24151}"/>
              </a:ext>
            </a:extLst>
          </p:cNvPr>
          <p:cNvSpPr/>
          <p:nvPr/>
        </p:nvSpPr>
        <p:spPr>
          <a:xfrm>
            <a:off x="1326894" y="2879453"/>
            <a:ext cx="773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13,1%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402609-CB5A-4E7E-B325-DDC6F8D3FB9D}"/>
              </a:ext>
            </a:extLst>
          </p:cNvPr>
          <p:cNvSpPr/>
          <p:nvPr/>
        </p:nvSpPr>
        <p:spPr>
          <a:xfrm>
            <a:off x="1263775" y="3401675"/>
            <a:ext cx="8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>
                <a:latin typeface="TT Norms" panose="02000503030000020003" pitchFamily="2" charset="0"/>
              </a:rPr>
              <a:t>0,1</a:t>
            </a:r>
            <a:r>
              <a:rPr lang="is-IS" sz="1600" dirty="0">
                <a:latin typeface="TT Norms" panose="02000503030000020003" pitchFamily="2" charset="0"/>
              </a:rPr>
              <a:t>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501D43-1D03-451B-AC34-7A8F59924290}"/>
              </a:ext>
            </a:extLst>
          </p:cNvPr>
          <p:cNvSpPr/>
          <p:nvPr/>
        </p:nvSpPr>
        <p:spPr>
          <a:xfrm>
            <a:off x="1433135" y="3140564"/>
            <a:ext cx="667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1,0%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BE7851-38F8-4E44-8490-4E219E669A8E}"/>
              </a:ext>
            </a:extLst>
          </p:cNvPr>
          <p:cNvSpPr/>
          <p:nvPr/>
        </p:nvSpPr>
        <p:spPr>
          <a:xfrm>
            <a:off x="564130" y="2879453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4FE58E-118B-4CE7-B022-6746BC28ED43}"/>
              </a:ext>
            </a:extLst>
          </p:cNvPr>
          <p:cNvSpPr/>
          <p:nvPr/>
        </p:nvSpPr>
        <p:spPr>
          <a:xfrm>
            <a:off x="564130" y="3146445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93A708-6141-4585-8B7C-415B772F70DE}"/>
              </a:ext>
            </a:extLst>
          </p:cNvPr>
          <p:cNvSpPr/>
          <p:nvPr/>
        </p:nvSpPr>
        <p:spPr>
          <a:xfrm>
            <a:off x="564130" y="3406999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B90AB-189E-4BAD-A553-35C46BE3F569}"/>
              </a:ext>
            </a:extLst>
          </p:cNvPr>
          <p:cNvSpPr/>
          <p:nvPr/>
        </p:nvSpPr>
        <p:spPr>
          <a:xfrm>
            <a:off x="2979455" y="2625072"/>
            <a:ext cx="126878" cy="339946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s-IS" sz="1100" noProof="0" dirty="0" err="1"/>
          </a:p>
        </p:txBody>
      </p:sp>
      <p:graphicFrame>
        <p:nvGraphicFramePr>
          <p:cNvPr id="23" name="Content Placeholder 37">
            <a:extLst>
              <a:ext uri="{FF2B5EF4-FFF2-40B4-BE49-F238E27FC236}">
                <a16:creationId xmlns:a16="http://schemas.microsoft.com/office/drawing/2014/main" id="{3E131B9D-12F3-4062-9179-4993790F023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2479289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2630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22BF73-54D2-4D51-A0DF-3AF0ED0B9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6241" y="379412"/>
            <a:ext cx="9133644" cy="763825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39BB13A-CF79-42FD-8511-C3C3676A02E9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Atvinnuleysi hjaðnar áfram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B7F05-9EF3-4CF7-B171-FC33B0339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400" dirty="0">
                <a:latin typeface="TT Norms" panose="02000503030000020003" pitchFamily="2" charset="0"/>
              </a:rPr>
              <a:t>Atvinnuleysi sem hlutfall af vinnuafli</a:t>
            </a:r>
          </a:p>
          <a:p>
            <a:r>
              <a:rPr lang="nn-NO" sz="1400" b="0" dirty="0">
                <a:latin typeface="TT Norms" panose="02000503030000020003" pitchFamily="2" charset="0"/>
              </a:rPr>
              <a:t>%</a:t>
            </a:r>
          </a:p>
          <a:p>
            <a:endParaRPr lang="is-IS" sz="1400" dirty="0">
              <a:latin typeface="TT Norms" panose="02000503030000020003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E74FC2-63BE-4A95-A9C5-029A11A8EC2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94EA04B-A56F-4DC1-90B3-7D050D8130D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D0DCA7-564F-4F9D-AB20-FA356F2D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820A2EE-35FA-4649-8CC7-A88A53F8468C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1F4F1D-7BA2-42EC-91F7-16C9D24AC022}"/>
              </a:ext>
            </a:extLst>
          </p:cNvPr>
          <p:cNvSpPr txBox="1">
            <a:spLocks/>
          </p:cNvSpPr>
          <p:nvPr/>
        </p:nvSpPr>
        <p:spPr>
          <a:xfrm>
            <a:off x="8927690" y="6487059"/>
            <a:ext cx="2884897" cy="228373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Heimild: Vinnumálastofnun og Greining Íslandsbanka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199B18-9F53-4825-91BD-2B4708E37F6E}"/>
              </a:ext>
            </a:extLst>
          </p:cNvPr>
          <p:cNvSpPr/>
          <p:nvPr/>
        </p:nvSpPr>
        <p:spPr>
          <a:xfrm>
            <a:off x="508133" y="2479343"/>
            <a:ext cx="16754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Atvinnuleysi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5317E0-C401-4384-9449-4389BD586303}"/>
              </a:ext>
            </a:extLst>
          </p:cNvPr>
          <p:cNvSpPr/>
          <p:nvPr/>
        </p:nvSpPr>
        <p:spPr>
          <a:xfrm>
            <a:off x="1463721" y="2879861"/>
            <a:ext cx="6254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4,4%</a:t>
            </a:r>
            <a:endParaRPr lang="is-I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882086-0C17-47CA-BD45-9E4EEBC56C1A}"/>
              </a:ext>
            </a:extLst>
          </p:cNvPr>
          <p:cNvSpPr/>
          <p:nvPr/>
        </p:nvSpPr>
        <p:spPr>
          <a:xfrm>
            <a:off x="1487766" y="3146445"/>
            <a:ext cx="6014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3,7%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A956475-5749-4804-891B-D5977FECEFF9}"/>
              </a:ext>
            </a:extLst>
          </p:cNvPr>
          <p:cNvSpPr/>
          <p:nvPr/>
        </p:nvSpPr>
        <p:spPr>
          <a:xfrm>
            <a:off x="1466927" y="3401675"/>
            <a:ext cx="622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3,6%</a:t>
            </a:r>
            <a:endParaRPr lang="is-I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C13A8D-BC64-46E4-A36E-FAEAC5AD402F}"/>
              </a:ext>
            </a:extLst>
          </p:cNvPr>
          <p:cNvSpPr/>
          <p:nvPr/>
        </p:nvSpPr>
        <p:spPr>
          <a:xfrm>
            <a:off x="564131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964B67-B985-46B5-A80F-D9083D7E38F1}"/>
              </a:ext>
            </a:extLst>
          </p:cNvPr>
          <p:cNvSpPr/>
          <p:nvPr/>
        </p:nvSpPr>
        <p:spPr>
          <a:xfrm>
            <a:off x="564131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3391053-6287-4E40-BC06-506DAC64775B}"/>
              </a:ext>
            </a:extLst>
          </p:cNvPr>
          <p:cNvSpPr/>
          <p:nvPr/>
        </p:nvSpPr>
        <p:spPr>
          <a:xfrm>
            <a:off x="564131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graphicFrame>
        <p:nvGraphicFramePr>
          <p:cNvPr id="22" name="Content Placeholder 38">
            <a:extLst>
              <a:ext uri="{FF2B5EF4-FFF2-40B4-BE49-F238E27FC236}">
                <a16:creationId xmlns:a16="http://schemas.microsoft.com/office/drawing/2014/main" id="{1AC44A36-1F2F-40BD-9F74-F16984C8DA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0268374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3303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B347E-81E2-4286-9681-51C8059459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D0DCA7-564F-4F9D-AB20-FA356F2D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B7F05-9EF3-4CF7-B171-FC33B0339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400" dirty="0">
                <a:latin typeface="TT Norms" panose="02000503030000020003" pitchFamily="2" charset="0"/>
              </a:rPr>
              <a:t>Einkaneysla og tengdir hagvísar</a:t>
            </a:r>
          </a:p>
          <a:p>
            <a:r>
              <a:rPr lang="is-IS" sz="1400" b="0" dirty="0">
                <a:latin typeface="TT Norms" panose="02000503030000020003" pitchFamily="2" charset="0"/>
              </a:rPr>
              <a:t>% (v.ás) og vísitölustig (h.ás)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39BB13A-CF79-42FD-8511-C3C3676A02E9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>
                <a:latin typeface="TT Norms" panose="02000503030000020003" pitchFamily="2" charset="0"/>
              </a:rPr>
              <a:t>Verðbólga slær </a:t>
            </a:r>
            <a:r>
              <a:rPr lang="is-IS" sz="2400" b="1" dirty="0">
                <a:latin typeface="TT Norms" panose="02000503030000020003" pitchFamily="2" charset="0"/>
              </a:rPr>
              <a:t>á kaupmátt heimilanna</a:t>
            </a:r>
            <a:endParaRPr lang="is-IS" b="1" dirty="0">
              <a:latin typeface="TT Norms" panose="02000503030000020003" pitchFamily="2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1F4F1D-7BA2-42EC-91F7-16C9D24AC022}"/>
              </a:ext>
            </a:extLst>
          </p:cNvPr>
          <p:cNvSpPr txBox="1">
            <a:spLocks/>
          </p:cNvSpPr>
          <p:nvPr/>
        </p:nvSpPr>
        <p:spPr>
          <a:xfrm>
            <a:off x="7492182" y="6516555"/>
            <a:ext cx="4320406" cy="24803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Íslands, Seðlabanki Íslands, Gallup  og Greining Íslandsbanka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E75ED9-5D96-4532-8CCB-118857269738}"/>
              </a:ext>
            </a:extLst>
          </p:cNvPr>
          <p:cNvSpPr/>
          <p:nvPr/>
        </p:nvSpPr>
        <p:spPr>
          <a:xfrm>
            <a:off x="508133" y="2479343"/>
            <a:ext cx="1611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Einkaneysla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E0441C-998D-4D64-870B-051FA2910CFB}"/>
              </a:ext>
            </a:extLst>
          </p:cNvPr>
          <p:cNvSpPr/>
          <p:nvPr/>
        </p:nvSpPr>
        <p:spPr>
          <a:xfrm>
            <a:off x="570437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098F3A-F4AF-49CD-AA78-74D807974662}"/>
              </a:ext>
            </a:extLst>
          </p:cNvPr>
          <p:cNvSpPr/>
          <p:nvPr/>
        </p:nvSpPr>
        <p:spPr>
          <a:xfrm>
            <a:off x="570437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3E9AE56-4AD6-4CC0-B94A-7597213BB607}"/>
              </a:ext>
            </a:extLst>
          </p:cNvPr>
          <p:cNvSpPr/>
          <p:nvPr/>
        </p:nvSpPr>
        <p:spPr>
          <a:xfrm>
            <a:off x="570437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BD2993-1771-40D3-A058-6DC3571BB093}"/>
              </a:ext>
            </a:extLst>
          </p:cNvPr>
          <p:cNvSpPr/>
          <p:nvPr/>
        </p:nvSpPr>
        <p:spPr>
          <a:xfrm>
            <a:off x="1481677" y="2879453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3,8%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BE7B82-20DA-48D3-B29C-1827A1243BDF}"/>
              </a:ext>
            </a:extLst>
          </p:cNvPr>
          <p:cNvSpPr/>
          <p:nvPr/>
        </p:nvSpPr>
        <p:spPr>
          <a:xfrm>
            <a:off x="1481678" y="3146445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2,2%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0EB77-19BC-457B-A288-4F582A76DA67}"/>
              </a:ext>
            </a:extLst>
          </p:cNvPr>
          <p:cNvSpPr/>
          <p:nvPr/>
        </p:nvSpPr>
        <p:spPr>
          <a:xfrm>
            <a:off x="1481678" y="3412622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4,2%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549A20-3637-462B-B9D7-D48381A43409}"/>
              </a:ext>
            </a:extLst>
          </p:cNvPr>
          <p:cNvSpPr/>
          <p:nvPr/>
        </p:nvSpPr>
        <p:spPr>
          <a:xfrm>
            <a:off x="2979455" y="2625072"/>
            <a:ext cx="126878" cy="339946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s-IS" sz="1100" noProof="0" dirty="0" err="1"/>
          </a:p>
        </p:txBody>
      </p:sp>
      <p:graphicFrame>
        <p:nvGraphicFramePr>
          <p:cNvPr id="21" name="Content Placeholder 26">
            <a:extLst>
              <a:ext uri="{FF2B5EF4-FFF2-40B4-BE49-F238E27FC236}">
                <a16:creationId xmlns:a16="http://schemas.microsoft.com/office/drawing/2014/main" id="{2C6713F6-A012-465B-A3A7-3D5D6F01E1E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79052448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2359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B347E-81E2-4286-9681-51C8059459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D0DCA7-564F-4F9D-AB20-FA356F2D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B7F05-9EF3-4CF7-B171-FC33B0339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400" dirty="0">
                <a:latin typeface="TT Norms" panose="02000503030000020003" pitchFamily="2" charset="0"/>
              </a:rPr>
              <a:t>Gengisvísitala krónu og gjaldeyrisinngrip Seðlabankans</a:t>
            </a:r>
          </a:p>
          <a:p>
            <a:r>
              <a:rPr lang="is-IS" sz="1400" b="0" dirty="0">
                <a:latin typeface="TT Norms" panose="02000503030000020003" pitchFamily="2" charset="0"/>
              </a:rPr>
              <a:t>m.EUR (v.ás) og EUR/ISK (h.ás)</a:t>
            </a:r>
            <a:endParaRPr lang="is-IS" sz="1400" dirty="0">
              <a:latin typeface="TT Norms" panose="02000503030000020003" pitchFamily="2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39BB13A-CF79-42FD-8511-C3C3676A02E9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nn-NO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Gengi krónu hefur hækkað nokkuð frá áramótum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1F4F1D-7BA2-42EC-91F7-16C9D24AC022}"/>
              </a:ext>
            </a:extLst>
          </p:cNvPr>
          <p:cNvSpPr txBox="1">
            <a:spLocks/>
          </p:cNvSpPr>
          <p:nvPr/>
        </p:nvSpPr>
        <p:spPr>
          <a:xfrm>
            <a:off x="7492182" y="6516555"/>
            <a:ext cx="4320406" cy="24803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Seðlabanki Íslands og Greining Íslandsbanka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7A6DE3-9C72-4FAB-A1AA-F6C02928C78D}"/>
              </a:ext>
            </a:extLst>
          </p:cNvPr>
          <p:cNvSpPr/>
          <p:nvPr/>
        </p:nvSpPr>
        <p:spPr>
          <a:xfrm>
            <a:off x="508133" y="2479343"/>
            <a:ext cx="2045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Gengisbreyting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67AD3B8-E81B-4215-99B1-CAAF066281FD}"/>
              </a:ext>
            </a:extLst>
          </p:cNvPr>
          <p:cNvSpPr/>
          <p:nvPr/>
        </p:nvSpPr>
        <p:spPr>
          <a:xfrm>
            <a:off x="571511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E769B8-E8D2-4ED2-9E56-9730C2ECB6FE}"/>
              </a:ext>
            </a:extLst>
          </p:cNvPr>
          <p:cNvSpPr/>
          <p:nvPr/>
        </p:nvSpPr>
        <p:spPr>
          <a:xfrm>
            <a:off x="571511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13AC42-7B5A-4E55-8B6D-2A0C78D54884}"/>
              </a:ext>
            </a:extLst>
          </p:cNvPr>
          <p:cNvSpPr/>
          <p:nvPr/>
        </p:nvSpPr>
        <p:spPr>
          <a:xfrm>
            <a:off x="1494351" y="2885891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4,5%</a:t>
            </a:r>
            <a:endParaRPr lang="is-I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A761436-021D-44B7-AD3B-DDE1A5EC7673}"/>
              </a:ext>
            </a:extLst>
          </p:cNvPr>
          <p:cNvSpPr/>
          <p:nvPr/>
        </p:nvSpPr>
        <p:spPr>
          <a:xfrm>
            <a:off x="1494351" y="3146445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3,2%</a:t>
            </a:r>
            <a:endParaRPr lang="is-I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FEDDC6-6CED-4139-852F-AB0D95B711AA}"/>
              </a:ext>
            </a:extLst>
          </p:cNvPr>
          <p:cNvSpPr/>
          <p:nvPr/>
        </p:nvSpPr>
        <p:spPr>
          <a:xfrm>
            <a:off x="571511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2E49C0-589C-4568-ADB1-C7787D08A19A}"/>
              </a:ext>
            </a:extLst>
          </p:cNvPr>
          <p:cNvSpPr/>
          <p:nvPr/>
        </p:nvSpPr>
        <p:spPr>
          <a:xfrm>
            <a:off x="1349140" y="3406999"/>
            <a:ext cx="737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0,8%</a:t>
            </a:r>
            <a:endParaRPr lang="is-IS" sz="1600" dirty="0"/>
          </a:p>
        </p:txBody>
      </p:sp>
      <p:graphicFrame>
        <p:nvGraphicFramePr>
          <p:cNvPr id="21" name="Content Placeholder 17">
            <a:extLst>
              <a:ext uri="{FF2B5EF4-FFF2-40B4-BE49-F238E27FC236}">
                <a16:creationId xmlns:a16="http://schemas.microsoft.com/office/drawing/2014/main" id="{2D64873E-B3E9-41AD-848F-F88351E772A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03530192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5497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9EB347E-81E2-4286-9681-51C8059459C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D0DCA7-564F-4F9D-AB20-FA356F2D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B7F05-9EF3-4CF7-B171-FC33B03390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400">
                <a:latin typeface="TT Norms" panose="02000503030000020003" pitchFamily="2" charset="0"/>
              </a:rPr>
              <a:t>Raungengi íslensku krónunnar og viðskiptajöfnuður</a:t>
            </a:r>
          </a:p>
          <a:p>
            <a:r>
              <a:rPr lang="is-IS" sz="1400" b="0" dirty="0">
                <a:latin typeface="TT Norms" panose="02000503030000020003" pitchFamily="2" charset="0"/>
              </a:rPr>
              <a:t>Vísitala og hlutfall af VLF</a:t>
            </a:r>
          </a:p>
          <a:p>
            <a:endParaRPr lang="is-IS" sz="1400" dirty="0">
              <a:latin typeface="TT Norms" panose="02000503030000020003" pitchFamily="2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39BB13A-CF79-42FD-8511-C3C3676A02E9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nn-NO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Útlit fyrir að króna styrkist nokkuð til viðbótar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861F4F1D-7BA2-42EC-91F7-16C9D24AC022}"/>
              </a:ext>
            </a:extLst>
          </p:cNvPr>
          <p:cNvSpPr txBox="1">
            <a:spLocks/>
          </p:cNvSpPr>
          <p:nvPr/>
        </p:nvSpPr>
        <p:spPr>
          <a:xfrm>
            <a:off x="7492182" y="6516555"/>
            <a:ext cx="4320406" cy="24803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Íslands, Seðlabanki Íslands og Greining Íslandsbanka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FC55EF-0C6D-4087-BFB0-5754BF7E1D98}"/>
              </a:ext>
            </a:extLst>
          </p:cNvPr>
          <p:cNvSpPr/>
          <p:nvPr/>
        </p:nvSpPr>
        <p:spPr>
          <a:xfrm>
            <a:off x="508133" y="2479343"/>
            <a:ext cx="2045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Gengisbreyting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FFBA743-CCE0-40D6-A24C-DB26C5A62629}"/>
              </a:ext>
            </a:extLst>
          </p:cNvPr>
          <p:cNvSpPr/>
          <p:nvPr/>
        </p:nvSpPr>
        <p:spPr>
          <a:xfrm>
            <a:off x="515723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618F91-448F-4651-8B64-6145A5EBFEB0}"/>
              </a:ext>
            </a:extLst>
          </p:cNvPr>
          <p:cNvSpPr/>
          <p:nvPr/>
        </p:nvSpPr>
        <p:spPr>
          <a:xfrm>
            <a:off x="515723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6BEA82-4D92-4DBE-9BD0-A8EFB9FC3057}"/>
              </a:ext>
            </a:extLst>
          </p:cNvPr>
          <p:cNvSpPr/>
          <p:nvPr/>
        </p:nvSpPr>
        <p:spPr>
          <a:xfrm>
            <a:off x="1494182" y="2885759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4,5%</a:t>
            </a:r>
            <a:endParaRPr lang="is-I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B61E217-D523-4D80-8C9F-02908E4C7146}"/>
              </a:ext>
            </a:extLst>
          </p:cNvPr>
          <p:cNvSpPr/>
          <p:nvPr/>
        </p:nvSpPr>
        <p:spPr>
          <a:xfrm>
            <a:off x="1494182" y="3146445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3,2%</a:t>
            </a:r>
            <a:endParaRPr lang="is-I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74FC51-E027-4FFE-BC51-FE0982A34CEC}"/>
              </a:ext>
            </a:extLst>
          </p:cNvPr>
          <p:cNvSpPr/>
          <p:nvPr/>
        </p:nvSpPr>
        <p:spPr>
          <a:xfrm>
            <a:off x="515723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E2DED73-2C29-471E-A386-A03ECC18C94E}"/>
              </a:ext>
            </a:extLst>
          </p:cNvPr>
          <p:cNvSpPr/>
          <p:nvPr/>
        </p:nvSpPr>
        <p:spPr>
          <a:xfrm>
            <a:off x="1494182" y="3406999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0,8%</a:t>
            </a:r>
            <a:endParaRPr lang="is-IS" sz="1600" dirty="0"/>
          </a:p>
        </p:txBody>
      </p: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F18B78EC-C2DC-47DA-977C-FBD515A78B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34396546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6390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899D78-1A4F-4CA3-A75D-4A07FFF88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is-IS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Verðbólga og verðbólgumarkmið Seðlabankans</a:t>
            </a:r>
          </a:p>
          <a:p>
            <a:pPr lvl="1">
              <a:buClr>
                <a:schemeClr val="accent1"/>
              </a:buClr>
            </a:pPr>
            <a:r>
              <a:rPr lang="is-IS" sz="1400">
                <a:solidFill>
                  <a:schemeClr val="accent1"/>
                </a:solidFill>
                <a:latin typeface="TT Norms" panose="02000503030000020003" pitchFamily="2" charset="0"/>
              </a:rPr>
              <a:t>%</a:t>
            </a:r>
            <a:endParaRPr lang="is-IS" sz="1400" dirty="0">
              <a:solidFill>
                <a:schemeClr val="accent1"/>
              </a:solidFill>
              <a:latin typeface="TT Norms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229F-AAF0-4005-B40B-23D72A2578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BE342C-39F1-4767-98F9-FE3087D471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06932C-C7F5-42FA-8E26-E2E5DE71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TT Norms" panose="02000503030000020003" pitchFamily="2" charset="0"/>
              </a:rPr>
              <a:t>Maí 2022</a:t>
            </a:r>
            <a:endParaRPr lang="en-GB" dirty="0">
              <a:latin typeface="TT Norms" panose="0200050303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6488CC-2205-4C7E-9220-DD5B003D23E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2649E62-EB78-4661-9D46-F6A67475B357}"/>
              </a:ext>
            </a:extLst>
          </p:cNvPr>
          <p:cNvSpPr txBox="1">
            <a:spLocks/>
          </p:cNvSpPr>
          <p:nvPr/>
        </p:nvSpPr>
        <p:spPr>
          <a:xfrm>
            <a:off x="7954297" y="6516555"/>
            <a:ext cx="3858291" cy="228374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Íslands, Seðlabanki Íslands og Greining Íslandsbanka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F7A2133-CF17-4C8A-85F4-37EC0EEF0C2F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Verðbólga á eftir að </a:t>
            </a:r>
            <a:r>
              <a:rPr lang="is-IS" sz="2400" b="1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ná toppi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28009-4F93-4DF7-815D-78ACA56A3999}"/>
              </a:ext>
            </a:extLst>
          </p:cNvPr>
          <p:cNvSpPr/>
          <p:nvPr/>
        </p:nvSpPr>
        <p:spPr>
          <a:xfrm>
            <a:off x="508133" y="2479343"/>
            <a:ext cx="1435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Verðbólga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3F4C61-BB63-47F9-9CFA-9586A3E0ACD2}"/>
              </a:ext>
            </a:extLst>
          </p:cNvPr>
          <p:cNvSpPr/>
          <p:nvPr/>
        </p:nvSpPr>
        <p:spPr>
          <a:xfrm>
            <a:off x="512324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8F2F48-8DBD-4711-A56A-8D6302F47E60}"/>
              </a:ext>
            </a:extLst>
          </p:cNvPr>
          <p:cNvSpPr/>
          <p:nvPr/>
        </p:nvSpPr>
        <p:spPr>
          <a:xfrm>
            <a:off x="512324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D1956E-6C30-4C16-988D-5F8C3DC80262}"/>
              </a:ext>
            </a:extLst>
          </p:cNvPr>
          <p:cNvSpPr/>
          <p:nvPr/>
        </p:nvSpPr>
        <p:spPr>
          <a:xfrm>
            <a:off x="1482405" y="2879453"/>
            <a:ext cx="607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7,6%</a:t>
            </a:r>
            <a:endParaRPr lang="is-I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290B06-0EB8-449B-AA38-BCD79877A302}"/>
              </a:ext>
            </a:extLst>
          </p:cNvPr>
          <p:cNvSpPr/>
          <p:nvPr/>
        </p:nvSpPr>
        <p:spPr>
          <a:xfrm>
            <a:off x="1458361" y="3146445"/>
            <a:ext cx="631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5,9%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6A1717-9B7D-4CDB-892C-1BBFAB986CE0}"/>
              </a:ext>
            </a:extLst>
          </p:cNvPr>
          <p:cNvSpPr/>
          <p:nvPr/>
        </p:nvSpPr>
        <p:spPr>
          <a:xfrm>
            <a:off x="512324" y="341343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0514E0E-F67C-4DF0-BDE0-4DC7422BDF19}"/>
              </a:ext>
            </a:extLst>
          </p:cNvPr>
          <p:cNvSpPr/>
          <p:nvPr/>
        </p:nvSpPr>
        <p:spPr>
          <a:xfrm>
            <a:off x="1467979" y="3413437"/>
            <a:ext cx="622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3,9%</a:t>
            </a:r>
            <a:endParaRPr lang="is-IS" sz="1600" dirty="0"/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7C62E482-54F6-4C16-A0ED-EB1A99CCFF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79700" y="910678"/>
            <a:ext cx="9132888" cy="2339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buNone/>
            </a:pPr>
            <a:endParaRPr lang="is-IS" sz="1600" dirty="0">
              <a:solidFill>
                <a:srgbClr val="FF0000"/>
              </a:solidFill>
            </a:endParaRPr>
          </a:p>
        </p:txBody>
      </p:sp>
      <p:graphicFrame>
        <p:nvGraphicFramePr>
          <p:cNvPr id="27" name="Content Placeholder 27">
            <a:extLst>
              <a:ext uri="{FF2B5EF4-FFF2-40B4-BE49-F238E27FC236}">
                <a16:creationId xmlns:a16="http://schemas.microsoft.com/office/drawing/2014/main" id="{78ACFE73-569D-47C0-A949-96471EE2416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7871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1F05C341-84D2-494A-ABB3-B1F27F7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E899D78-1A4F-4CA3-A75D-4A07FFF884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Vextir</a:t>
            </a:r>
            <a:endParaRPr lang="en-GB" sz="1400" b="1">
              <a:solidFill>
                <a:schemeClr val="accent1"/>
              </a:solidFill>
              <a:latin typeface="TT Norms" panose="02000503030000020003" pitchFamily="2" charset="0"/>
            </a:endParaRPr>
          </a:p>
          <a:p>
            <a:pPr lvl="1">
              <a:buClr>
                <a:schemeClr val="accent1"/>
              </a:buClr>
            </a:pPr>
            <a:r>
              <a:rPr lang="en-GB" sz="1400" b="1">
                <a:solidFill>
                  <a:schemeClr val="accent1"/>
                </a:solidFill>
                <a:latin typeface="TT Norms" panose="02000503030000020003" pitchFamily="2" charset="0"/>
              </a:rPr>
              <a:t>%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  </a:t>
            </a:r>
            <a:r>
              <a:rPr lang="en-GB" sz="1400" dirty="0" err="1">
                <a:solidFill>
                  <a:schemeClr val="accent1"/>
                </a:solidFill>
                <a:latin typeface="TT Norms" panose="02000503030000020003" pitchFamily="2" charset="0"/>
              </a:rPr>
              <a:t>Raunstýrivextir</a:t>
            </a:r>
            <a:r>
              <a:rPr lang="en-GB" sz="1400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TT Norms" panose="02000503030000020003" pitchFamily="2" charset="0"/>
              </a:rPr>
              <a:t>miðað</a:t>
            </a:r>
            <a:r>
              <a:rPr lang="en-GB" sz="1400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TT Norms" panose="02000503030000020003" pitchFamily="2" charset="0"/>
              </a:rPr>
              <a:t>við</a:t>
            </a:r>
            <a:r>
              <a:rPr lang="en-GB" sz="1400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dirty="0" err="1">
                <a:solidFill>
                  <a:schemeClr val="accent1"/>
                </a:solidFill>
                <a:latin typeface="TT Norms" panose="02000503030000020003" pitchFamily="2" charset="0"/>
              </a:rPr>
              <a:t>verðbólgu</a:t>
            </a:r>
            <a:endParaRPr lang="en-GB" sz="1400" dirty="0">
              <a:solidFill>
                <a:schemeClr val="accent1"/>
              </a:solidFill>
              <a:latin typeface="TT Norms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2229F-AAF0-4005-B40B-23D72A2578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BE342C-39F1-4767-98F9-FE3087D471C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06932C-C7F5-42FA-8E26-E2E5DE717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TT Norms" panose="02000503030000020003" pitchFamily="2" charset="0"/>
              </a:rPr>
              <a:t>Maí 2022</a:t>
            </a:r>
            <a:endParaRPr lang="en-GB" dirty="0">
              <a:latin typeface="TT Norms" panose="02000503030000020003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6488CC-2205-4C7E-9220-DD5B003D23E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2649E62-EB78-4661-9D46-F6A67475B357}"/>
              </a:ext>
            </a:extLst>
          </p:cNvPr>
          <p:cNvSpPr txBox="1">
            <a:spLocks/>
          </p:cNvSpPr>
          <p:nvPr/>
        </p:nvSpPr>
        <p:spPr>
          <a:xfrm>
            <a:off x="7567749" y="6516555"/>
            <a:ext cx="4244839" cy="228374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Heimild: </a:t>
            </a:r>
            <a:r>
              <a:rPr lang="is-IS" sz="900" kern="0" dirty="0" err="1">
                <a:solidFill>
                  <a:schemeClr val="tx1"/>
                </a:solidFill>
                <a:latin typeface="TT Norms" panose="02000503030000020003" pitchFamily="2" charset="0"/>
              </a:rPr>
              <a:t>Kodiak</a:t>
            </a:r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, Seðlabanki Íslands, Hagstofa Íslands og Greining Íslandsbanka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F7A2133-CF17-4C8A-85F4-37EC0EEF0C2F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</a:rPr>
              <a:t>Hröð hækkun stýrivaxta á þessu ári en hægfara lækkun þegar frá líður</a:t>
            </a:r>
            <a:endParaRPr lang="is-IS" sz="2400" dirty="0">
              <a:latin typeface="TT Norms" panose="0200050303000002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C4E401-0749-43A8-999C-015791A4D8F0}"/>
              </a:ext>
            </a:extLst>
          </p:cNvPr>
          <p:cNvSpPr/>
          <p:nvPr/>
        </p:nvSpPr>
        <p:spPr>
          <a:xfrm>
            <a:off x="508133" y="2479343"/>
            <a:ext cx="14205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Stýrivextir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6E8D7F-4613-490D-9A10-07213110AB5D}"/>
              </a:ext>
            </a:extLst>
          </p:cNvPr>
          <p:cNvSpPr/>
          <p:nvPr/>
        </p:nvSpPr>
        <p:spPr>
          <a:xfrm>
            <a:off x="564887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7164AC0-D618-4BA7-8162-634E2079024D}"/>
              </a:ext>
            </a:extLst>
          </p:cNvPr>
          <p:cNvSpPr/>
          <p:nvPr/>
        </p:nvSpPr>
        <p:spPr>
          <a:xfrm>
            <a:off x="564887" y="3154227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8D5E-E7DC-48A6-BCF5-F0C3F3055512}"/>
              </a:ext>
            </a:extLst>
          </p:cNvPr>
          <p:cNvSpPr/>
          <p:nvPr/>
        </p:nvSpPr>
        <p:spPr>
          <a:xfrm>
            <a:off x="1464458" y="2879453"/>
            <a:ext cx="622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3,9%</a:t>
            </a:r>
            <a:endParaRPr lang="is-I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52CAA8-5AAA-4154-B290-60096CEF5E8F}"/>
              </a:ext>
            </a:extLst>
          </p:cNvPr>
          <p:cNvSpPr/>
          <p:nvPr/>
        </p:nvSpPr>
        <p:spPr>
          <a:xfrm>
            <a:off x="1456442" y="3146445"/>
            <a:ext cx="630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5,4%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08A9B6-637E-44CC-9702-6E7F5DCE642D}"/>
              </a:ext>
            </a:extLst>
          </p:cNvPr>
          <p:cNvSpPr/>
          <p:nvPr/>
        </p:nvSpPr>
        <p:spPr>
          <a:xfrm>
            <a:off x="563746" y="3429000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EAB6E5A-ED2E-4137-AFF4-2C6FE2AFB089}"/>
              </a:ext>
            </a:extLst>
          </p:cNvPr>
          <p:cNvSpPr/>
          <p:nvPr/>
        </p:nvSpPr>
        <p:spPr>
          <a:xfrm>
            <a:off x="1400338" y="3429000"/>
            <a:ext cx="686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4,8%</a:t>
            </a:r>
            <a:endParaRPr lang="is-IS" sz="1600" dirty="0"/>
          </a:p>
        </p:txBody>
      </p:sp>
      <p:graphicFrame>
        <p:nvGraphicFramePr>
          <p:cNvPr id="24" name="Content Placeholder 19">
            <a:extLst>
              <a:ext uri="{FF2B5EF4-FFF2-40B4-BE49-F238E27FC236}">
                <a16:creationId xmlns:a16="http://schemas.microsoft.com/office/drawing/2014/main" id="{D0C13F16-6152-4908-A546-7FF13D7753D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66379482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123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dirty="0" err="1">
                <a:latin typeface="TT Norms" panose="02000503030000020003" pitchFamily="2" charset="0"/>
              </a:rPr>
              <a:t>Maí</a:t>
            </a:r>
            <a:r>
              <a:rPr lang="en-GB" noProof="0" dirty="0">
                <a:latin typeface="TT Norms" panose="02000503030000020003" pitchFamily="2" charset="0"/>
              </a:rPr>
              <a:t> 2022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51011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Heimild: Greining Íslandsbanka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Sviðsmyndir undirstrika óvissuna um þróun komandi missera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D1DB8-641E-49A3-852F-7B2D32CF5576}"/>
              </a:ext>
            </a:extLst>
          </p:cNvPr>
          <p:cNvSpPr/>
          <p:nvPr/>
        </p:nvSpPr>
        <p:spPr>
          <a:xfrm>
            <a:off x="508133" y="2238503"/>
            <a:ext cx="1603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s-IS" sz="2000" b="1" dirty="0">
                <a:solidFill>
                  <a:srgbClr val="DC1E35"/>
                </a:solidFill>
                <a:latin typeface="TT Norms" panose="02000503030000020003" pitchFamily="2" charset="0"/>
              </a:rPr>
              <a:t>Vöxtur VLF 2022-2024</a:t>
            </a:r>
            <a:endParaRPr lang="is-IS" sz="2000" b="1" dirty="0">
              <a:solidFill>
                <a:srgbClr val="DC1E35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0EC11A-CFC2-496B-9495-5936EBEB1810}"/>
              </a:ext>
            </a:extLst>
          </p:cNvPr>
          <p:cNvSpPr/>
          <p:nvPr/>
        </p:nvSpPr>
        <p:spPr>
          <a:xfrm>
            <a:off x="508134" y="2946390"/>
            <a:ext cx="708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Grunn</a:t>
            </a:r>
            <a:endParaRPr lang="is-I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FE875-7141-4D51-B530-4C1264450876}"/>
              </a:ext>
            </a:extLst>
          </p:cNvPr>
          <p:cNvSpPr/>
          <p:nvPr/>
        </p:nvSpPr>
        <p:spPr>
          <a:xfrm>
            <a:off x="508133" y="3213383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Björt</a:t>
            </a:r>
            <a:endParaRPr lang="is-I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AA9BC5-6177-4DB5-A54F-B5DEDA4D494F}"/>
              </a:ext>
            </a:extLst>
          </p:cNvPr>
          <p:cNvSpPr/>
          <p:nvPr/>
        </p:nvSpPr>
        <p:spPr>
          <a:xfrm>
            <a:off x="508133" y="3480375"/>
            <a:ext cx="6062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Dökk</a:t>
            </a:r>
            <a:endParaRPr lang="is-IS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94844D-CDF8-44E2-B8EE-CDD4A651360F}"/>
              </a:ext>
            </a:extLst>
          </p:cNvPr>
          <p:cNvSpPr/>
          <p:nvPr/>
        </p:nvSpPr>
        <p:spPr>
          <a:xfrm>
            <a:off x="1394261" y="2947206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10,6%</a:t>
            </a:r>
            <a:endParaRPr lang="is-I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4DE878-FB1E-4CB0-AAD8-97286C1F0EBC}"/>
              </a:ext>
            </a:extLst>
          </p:cNvPr>
          <p:cNvSpPr/>
          <p:nvPr/>
        </p:nvSpPr>
        <p:spPr>
          <a:xfrm>
            <a:off x="1419909" y="3213791"/>
            <a:ext cx="6960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11,9%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4F3831-07EA-4287-A32C-485DD8AE001A}"/>
              </a:ext>
            </a:extLst>
          </p:cNvPr>
          <p:cNvSpPr/>
          <p:nvPr/>
        </p:nvSpPr>
        <p:spPr>
          <a:xfrm>
            <a:off x="1527310" y="3480375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8,6%</a:t>
            </a:r>
            <a:endParaRPr lang="is-IS" sz="1600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2EE9D0D0-C304-4ECE-BF9D-99CC5DCCB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91383" y="1981275"/>
            <a:ext cx="1686308" cy="236145"/>
          </a:xfrm>
        </p:spPr>
        <p:txBody>
          <a:bodyPr/>
          <a:lstStyle/>
          <a:p>
            <a:r>
              <a:rPr lang="is-IS" dirty="0">
                <a:latin typeface="TT Norms" panose="02000503030000020003" pitchFamily="2" charset="0"/>
              </a:rPr>
              <a:t>Hagvöxtur</a:t>
            </a:r>
            <a:r>
              <a:rPr lang="is-IS">
                <a:latin typeface="TT Norms" panose="02000503030000020003" pitchFamily="2" charset="0"/>
              </a:rPr>
              <a:t>, %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26456C5F-DC74-4FB6-91E0-8BB028448D8D}"/>
              </a:ext>
            </a:extLst>
          </p:cNvPr>
          <p:cNvSpPr txBox="1">
            <a:spLocks/>
          </p:cNvSpPr>
          <p:nvPr/>
        </p:nvSpPr>
        <p:spPr>
          <a:xfrm>
            <a:off x="2738356" y="4269173"/>
            <a:ext cx="1686308" cy="236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 Black" panose="020B0A040201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 Black" panose="020B0A040201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6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>
                <a:latin typeface="TT Norms" panose="02000503030000020003" pitchFamily="2" charset="0"/>
              </a:rPr>
              <a:t>Gengisvísitala krónu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D3C71A6-D559-4094-A533-A640E4474217}"/>
              </a:ext>
            </a:extLst>
          </p:cNvPr>
          <p:cNvSpPr txBox="1">
            <a:spLocks/>
          </p:cNvSpPr>
          <p:nvPr/>
        </p:nvSpPr>
        <p:spPr>
          <a:xfrm>
            <a:off x="7253206" y="1981275"/>
            <a:ext cx="1686308" cy="2361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 Black" panose="020B0A040201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 Black" panose="020B0A040201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6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>
                <a:latin typeface="TT Norms" panose="02000503030000020003" pitchFamily="2" charset="0"/>
              </a:rPr>
              <a:t>Verðbólga</a:t>
            </a:r>
            <a:r>
              <a:rPr lang="is-IS" dirty="0">
                <a:latin typeface="TT Norms" panose="02000503030000020003" pitchFamily="2" charset="0"/>
              </a:rPr>
              <a:t>, %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BFB5503-B624-486E-9615-8AF40638C2F3}"/>
              </a:ext>
            </a:extLst>
          </p:cNvPr>
          <p:cNvSpPr txBox="1">
            <a:spLocks/>
          </p:cNvSpPr>
          <p:nvPr/>
        </p:nvSpPr>
        <p:spPr>
          <a:xfrm>
            <a:off x="7263564" y="4269173"/>
            <a:ext cx="2200438" cy="241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​"/>
              <a:defRPr sz="1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​"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 Black" panose="020B0A040201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 Black" panose="020B0A040201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sz="16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>
                <a:latin typeface="TT Norms" panose="02000503030000020003" pitchFamily="2" charset="0"/>
              </a:rPr>
              <a:t>Atvinnuleysi, % af vinnuafli</a:t>
            </a: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00000000-0008-0000-0B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2797528"/>
              </p:ext>
            </p:extLst>
          </p:nvPr>
        </p:nvGraphicFramePr>
        <p:xfrm>
          <a:off x="2532060" y="2183931"/>
          <a:ext cx="4201110" cy="188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00000000-0008-0000-0B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147264"/>
              </p:ext>
            </p:extLst>
          </p:nvPr>
        </p:nvGraphicFramePr>
        <p:xfrm>
          <a:off x="7108433" y="2180421"/>
          <a:ext cx="4149944" cy="188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00000000-0008-0000-0B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2139433"/>
              </p:ext>
            </p:extLst>
          </p:nvPr>
        </p:nvGraphicFramePr>
        <p:xfrm>
          <a:off x="7108433" y="4489894"/>
          <a:ext cx="4149944" cy="188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00000000-0008-0000-0B00-00001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098259"/>
              </p:ext>
            </p:extLst>
          </p:nvPr>
        </p:nvGraphicFramePr>
        <p:xfrm>
          <a:off x="2653123" y="4489894"/>
          <a:ext cx="4149944" cy="1884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57288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830D5-DD71-47A7-A973-44916890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>
                <a:latin typeface="TT Norms" panose="02000503030000020003" pitchFamily="2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D3939-6670-48A3-A62E-A3ED42B47A6E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Allt á uppleið?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BF3027F-3695-4A6B-914B-C0BC14F6444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056959-0D83-4073-BF97-3CDD368C5BF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061E142-3C4A-4847-8B7D-1530D166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TT Norms" panose="02000503030000020003" pitchFamily="2" charset="0"/>
              </a:rPr>
              <a:t>Maí 2022</a:t>
            </a:r>
            <a:endParaRPr lang="en-GB" dirty="0">
              <a:latin typeface="TT Norms" panose="02000503030000020003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0243B7F4-91DD-4F0D-8FA5-165F0B1FDC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is-IS" sz="1800" dirty="0">
                <a:latin typeface="TT Norms" panose="02000503030000020003" pitchFamily="2" charset="0"/>
              </a:rPr>
              <a:t>Hagvöxtur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23421E9B-6CC5-45FE-ADEB-B010847B4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 algn="ctr">
              <a:buClrTx/>
              <a:buNone/>
              <a:defRPr/>
            </a:pPr>
            <a:r>
              <a:rPr lang="is-IS" sz="1800" dirty="0">
                <a:solidFill>
                  <a:srgbClr val="DC1E35"/>
                </a:solidFill>
                <a:latin typeface="TT Norms" panose="02000503030000020003" pitchFamily="2" charset="0"/>
              </a:rPr>
              <a:t>Raunverð íbúða</a:t>
            </a:r>
            <a:endParaRPr lang="is-IS" sz="1400" dirty="0"/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423E80C2-7B37-4553-9AB1-B20752B991C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7CE1A086-9986-4667-BE14-2C7B7E00F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is-IS" sz="1800" dirty="0">
                <a:latin typeface="TT Norms" panose="02000503030000020003" pitchFamily="2" charset="0"/>
              </a:rPr>
              <a:t>Viðskiptajöfnuður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382B0795-B997-4045-B294-194D9800E0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lvl="0" algn="ctr">
              <a:buClrTx/>
              <a:buNone/>
              <a:defRPr/>
            </a:pPr>
            <a:r>
              <a:rPr lang="is-IS" sz="1800" dirty="0">
                <a:solidFill>
                  <a:srgbClr val="DC1E35"/>
                </a:solidFill>
                <a:latin typeface="TT Norms" panose="02000503030000020003" pitchFamily="2" charset="0"/>
              </a:rPr>
              <a:t>Stýrivextir</a:t>
            </a:r>
            <a:endParaRPr lang="is-IS" sz="1800" dirty="0">
              <a:solidFill>
                <a:prstClr val="black"/>
              </a:solidFill>
            </a:endParaRPr>
          </a:p>
          <a:p>
            <a:pPr algn="ctr"/>
            <a:endParaRPr lang="is-IS" sz="1400" dirty="0"/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F7598267-C528-4827-A046-0990949FB340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D994A30F-3FE2-493A-887A-BB02C8F8099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pPr lvl="0" algn="ctr">
              <a:buClrTx/>
              <a:buNone/>
              <a:defRPr/>
            </a:pPr>
            <a:r>
              <a:rPr lang="is-IS" sz="1800" dirty="0">
                <a:solidFill>
                  <a:srgbClr val="DC1E35"/>
                </a:solidFill>
                <a:latin typeface="TT Norms" panose="02000503030000020003" pitchFamily="2" charset="0"/>
              </a:rPr>
              <a:t>Krónan</a:t>
            </a:r>
            <a:endParaRPr lang="is-IS" sz="1800" dirty="0">
              <a:solidFill>
                <a:prstClr val="black"/>
              </a:solidFill>
            </a:endParaRPr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1DB67F46-F20D-4280-B80C-601D26169289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8132400" y="2376000"/>
            <a:ext cx="3143988" cy="1449831"/>
          </a:xfrm>
        </p:spPr>
        <p:txBody>
          <a:bodyPr/>
          <a:lstStyle/>
          <a:p>
            <a:endParaRPr lang="is-I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ED1F0C7D-38CA-435E-906F-2959CE5B6ED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pPr lvl="0" algn="ctr">
              <a:buClrTx/>
              <a:buNone/>
              <a:defRPr/>
            </a:pPr>
            <a:r>
              <a:rPr lang="is-IS" sz="1800" dirty="0">
                <a:solidFill>
                  <a:srgbClr val="DC1E35"/>
                </a:solidFill>
                <a:latin typeface="TT Norms" panose="02000503030000020003" pitchFamily="2" charset="0"/>
              </a:rPr>
              <a:t>Verðbólga</a:t>
            </a:r>
            <a:endParaRPr lang="is-IS" sz="1800" dirty="0">
              <a:solidFill>
                <a:prstClr val="black"/>
              </a:solidFill>
            </a:endParaRPr>
          </a:p>
          <a:p>
            <a:pPr algn="ctr"/>
            <a:endParaRPr lang="is-IS" sz="1400" dirty="0"/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9DCA1172-CE4E-44D4-B0D8-EFD2B05DE804}"/>
              </a:ext>
            </a:extLst>
          </p:cNvPr>
          <p:cNvSpPr>
            <a:spLocks noGrp="1"/>
          </p:cNvSpPr>
          <p:nvPr>
            <p:ph sz="quarter" idx="46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26B473D4-7370-40C5-95E0-8096E848B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1911" y="2728550"/>
            <a:ext cx="702559" cy="702559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ACA4361-C6E6-4ADE-AEF5-52D5CB7379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25108" y="2745472"/>
            <a:ext cx="702559" cy="70255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065F5B76-3DDA-4D75-BB02-2324ED1E75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12719" y="2724214"/>
            <a:ext cx="936744" cy="702559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813E9C5A-C660-4765-A2BE-3CFA1711C1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94485" y="5125302"/>
            <a:ext cx="702561" cy="70256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291AB25-354E-4C6B-985D-705CE28EB4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25105" y="5124702"/>
            <a:ext cx="702562" cy="702562"/>
          </a:xfrm>
          <a:prstGeom prst="rect">
            <a:avLst/>
          </a:prstGeom>
        </p:spPr>
      </p:pic>
      <p:sp>
        <p:nvSpPr>
          <p:cNvPr id="100" name="Content Placeholder 99">
            <a:extLst>
              <a:ext uri="{FF2B5EF4-FFF2-40B4-BE49-F238E27FC236}">
                <a16:creationId xmlns:a16="http://schemas.microsoft.com/office/drawing/2014/main" id="{76368DA2-8CF6-425B-A3B4-5780481144C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77BCCA0-3549-40E6-A18E-2649D0EB043B}"/>
              </a:ext>
            </a:extLst>
          </p:cNvPr>
          <p:cNvSpPr/>
          <p:nvPr/>
        </p:nvSpPr>
        <p:spPr>
          <a:xfrm>
            <a:off x="5603380" y="2673329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0,1%</a:t>
            </a:r>
            <a:endParaRPr lang="is-IS" sz="16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340928C8-7EF6-4DDA-9B9F-6628C80E32AE}"/>
              </a:ext>
            </a:extLst>
          </p:cNvPr>
          <p:cNvSpPr/>
          <p:nvPr/>
        </p:nvSpPr>
        <p:spPr>
          <a:xfrm>
            <a:off x="5603380" y="2939914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>
                <a:latin typeface="TT Norms" panose="02000503030000020003" pitchFamily="2" charset="0"/>
              </a:rPr>
              <a:t>2,1</a:t>
            </a:r>
            <a:r>
              <a:rPr lang="is-IS" sz="1600" dirty="0">
                <a:latin typeface="TT Norms" panose="02000503030000020003" pitchFamily="2" charset="0"/>
              </a:rPr>
              <a:t>%</a:t>
            </a:r>
            <a:endParaRPr lang="is-IS" sz="1600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6F1E9C6-59B2-4DD7-A910-5186347137F4}"/>
              </a:ext>
            </a:extLst>
          </p:cNvPr>
          <p:cNvSpPr/>
          <p:nvPr/>
        </p:nvSpPr>
        <p:spPr>
          <a:xfrm>
            <a:off x="5637044" y="3206498"/>
            <a:ext cx="5581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1,7%</a:t>
            </a:r>
            <a:endParaRPr lang="is-IS" sz="160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75F174D-8CB0-4026-BDEF-44A7F7ED1AC8}"/>
              </a:ext>
            </a:extLst>
          </p:cNvPr>
          <p:cNvSpPr/>
          <p:nvPr/>
        </p:nvSpPr>
        <p:spPr>
          <a:xfrm>
            <a:off x="9331441" y="2665211"/>
            <a:ext cx="7360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+4,5%</a:t>
            </a:r>
            <a:endParaRPr lang="is-IS" sz="1600" dirty="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20DCBBB-DE0C-4A73-9BB4-74D61609FC47}"/>
              </a:ext>
            </a:extLst>
          </p:cNvPr>
          <p:cNvSpPr/>
          <p:nvPr/>
        </p:nvSpPr>
        <p:spPr>
          <a:xfrm>
            <a:off x="9349074" y="2931796"/>
            <a:ext cx="718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+3,2%</a:t>
            </a:r>
            <a:endParaRPr lang="is-IS" sz="1600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0FE336D1-44FD-4FF1-B8C5-716CADDB167D}"/>
              </a:ext>
            </a:extLst>
          </p:cNvPr>
          <p:cNvSpPr/>
          <p:nvPr/>
        </p:nvSpPr>
        <p:spPr>
          <a:xfrm>
            <a:off x="9315411" y="3198380"/>
            <a:ext cx="7521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+0,8%</a:t>
            </a:r>
            <a:endParaRPr lang="is-IS" sz="16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F8C9904-2764-42E3-B87D-7959836B816B}"/>
              </a:ext>
            </a:extLst>
          </p:cNvPr>
          <p:cNvSpPr/>
          <p:nvPr/>
        </p:nvSpPr>
        <p:spPr>
          <a:xfrm>
            <a:off x="1636210" y="5060567"/>
            <a:ext cx="6447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13,1%</a:t>
            </a:r>
            <a:endParaRPr lang="is-IS" sz="16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27EBFCA-C81B-461F-BAE1-502AC9642513}"/>
              </a:ext>
            </a:extLst>
          </p:cNvPr>
          <p:cNvSpPr/>
          <p:nvPr/>
        </p:nvSpPr>
        <p:spPr>
          <a:xfrm>
            <a:off x="1684300" y="5327152"/>
            <a:ext cx="5966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1,0%</a:t>
            </a:r>
            <a:endParaRPr lang="is-IS" sz="1600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1FEC3F9A-A100-43E7-918E-270121CC702D}"/>
              </a:ext>
            </a:extLst>
          </p:cNvPr>
          <p:cNvSpPr/>
          <p:nvPr/>
        </p:nvSpPr>
        <p:spPr>
          <a:xfrm>
            <a:off x="1685904" y="5593736"/>
            <a:ext cx="596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0,1%</a:t>
            </a:r>
            <a:endParaRPr lang="is-IS" sz="1600" dirty="0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1DF2BE8-7A47-4E8B-B1F0-709DF73DAF3D}"/>
              </a:ext>
            </a:extLst>
          </p:cNvPr>
          <p:cNvSpPr/>
          <p:nvPr/>
        </p:nvSpPr>
        <p:spPr>
          <a:xfrm>
            <a:off x="5663767" y="5061205"/>
            <a:ext cx="622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3,9%</a:t>
            </a:r>
            <a:endParaRPr lang="is-IS" sz="1600" dirty="0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B19BB0A-741A-412B-877D-9D701B6C72FD}"/>
              </a:ext>
            </a:extLst>
          </p:cNvPr>
          <p:cNvSpPr/>
          <p:nvPr/>
        </p:nvSpPr>
        <p:spPr>
          <a:xfrm>
            <a:off x="5655751" y="5327968"/>
            <a:ext cx="6303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5,4%</a:t>
            </a:r>
            <a:endParaRPr lang="is-IS" sz="1600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4A313D41-10DE-4B22-A4BF-83F1E6FFC66B}"/>
              </a:ext>
            </a:extLst>
          </p:cNvPr>
          <p:cNvSpPr/>
          <p:nvPr/>
        </p:nvSpPr>
        <p:spPr>
          <a:xfrm>
            <a:off x="5658957" y="5594552"/>
            <a:ext cx="627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4,8%</a:t>
            </a:r>
            <a:endParaRPr lang="is-IS" sz="16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7F318D9A-1CC8-4EB7-9773-652824F04E37}"/>
              </a:ext>
            </a:extLst>
          </p:cNvPr>
          <p:cNvSpPr/>
          <p:nvPr/>
        </p:nvSpPr>
        <p:spPr>
          <a:xfrm>
            <a:off x="9513689" y="5060567"/>
            <a:ext cx="6078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7,6%</a:t>
            </a:r>
            <a:endParaRPr lang="is-IS" sz="1600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1556DF5-7ED1-4EC3-BBD5-1C19FBD74C8D}"/>
              </a:ext>
            </a:extLst>
          </p:cNvPr>
          <p:cNvSpPr/>
          <p:nvPr/>
        </p:nvSpPr>
        <p:spPr>
          <a:xfrm>
            <a:off x="9489645" y="5327152"/>
            <a:ext cx="631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5,9%</a:t>
            </a:r>
            <a:endParaRPr lang="is-IS" sz="16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035FEF-9422-44A2-A27A-4363C65E6806}"/>
              </a:ext>
            </a:extLst>
          </p:cNvPr>
          <p:cNvSpPr/>
          <p:nvPr/>
        </p:nvSpPr>
        <p:spPr>
          <a:xfrm>
            <a:off x="9499263" y="5593736"/>
            <a:ext cx="622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3,9%</a:t>
            </a:r>
            <a:endParaRPr lang="is-IS" sz="1600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CB111B4-E3CC-4A9F-8B32-6F034600D6BF}"/>
              </a:ext>
            </a:extLst>
          </p:cNvPr>
          <p:cNvSpPr/>
          <p:nvPr/>
        </p:nvSpPr>
        <p:spPr>
          <a:xfrm>
            <a:off x="760262" y="26661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E094804-24CC-462A-A63D-DD160731B41B}"/>
              </a:ext>
            </a:extLst>
          </p:cNvPr>
          <p:cNvSpPr/>
          <p:nvPr/>
        </p:nvSpPr>
        <p:spPr>
          <a:xfrm>
            <a:off x="765508" y="293319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82F182-B8C1-419C-BF14-F7AC4612140A}"/>
              </a:ext>
            </a:extLst>
          </p:cNvPr>
          <p:cNvSpPr/>
          <p:nvPr/>
        </p:nvSpPr>
        <p:spPr>
          <a:xfrm>
            <a:off x="762302" y="3200184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4038471-12F1-4A48-B0E1-6B9B1D0B2A90}"/>
              </a:ext>
            </a:extLst>
          </p:cNvPr>
          <p:cNvSpPr/>
          <p:nvPr/>
        </p:nvSpPr>
        <p:spPr>
          <a:xfrm>
            <a:off x="1701002" y="2667015"/>
            <a:ext cx="6495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5,0%</a:t>
            </a:r>
            <a:endParaRPr lang="is-IS" sz="16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CD26466-C4E4-4604-873E-91785CF5AA4D}"/>
              </a:ext>
            </a:extLst>
          </p:cNvPr>
          <p:cNvSpPr/>
          <p:nvPr/>
        </p:nvSpPr>
        <p:spPr>
          <a:xfrm>
            <a:off x="1752298" y="2933600"/>
            <a:ext cx="5982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2,7%</a:t>
            </a:r>
            <a:endParaRPr lang="is-IS" sz="160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984A247-9602-4A54-ABDA-282A14EDCF43}"/>
              </a:ext>
            </a:extLst>
          </p:cNvPr>
          <p:cNvSpPr/>
          <p:nvPr/>
        </p:nvSpPr>
        <p:spPr>
          <a:xfrm>
            <a:off x="1758711" y="3200184"/>
            <a:ext cx="5918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2,6%</a:t>
            </a:r>
            <a:endParaRPr lang="is-IS" sz="16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5C396F2-F0EB-431E-8859-8DABD7FC7B0C}"/>
              </a:ext>
            </a:extLst>
          </p:cNvPr>
          <p:cNvSpPr/>
          <p:nvPr/>
        </p:nvSpPr>
        <p:spPr>
          <a:xfrm>
            <a:off x="4643908" y="2665211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8A3DBA7-BCCB-4454-B268-45198C237B9F}"/>
              </a:ext>
            </a:extLst>
          </p:cNvPr>
          <p:cNvSpPr/>
          <p:nvPr/>
        </p:nvSpPr>
        <p:spPr>
          <a:xfrm>
            <a:off x="4640702" y="2932204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A0E65CF-15DF-4BFE-AEA2-FF8B6671FAFC}"/>
              </a:ext>
            </a:extLst>
          </p:cNvPr>
          <p:cNvSpPr/>
          <p:nvPr/>
        </p:nvSpPr>
        <p:spPr>
          <a:xfrm>
            <a:off x="4635893" y="3199196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194388F-9695-4A87-8DB0-278E2173041A}"/>
              </a:ext>
            </a:extLst>
          </p:cNvPr>
          <p:cNvSpPr/>
          <p:nvPr/>
        </p:nvSpPr>
        <p:spPr>
          <a:xfrm>
            <a:off x="8516097" y="2671728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541C99-AA8E-42A5-830D-C39847A0310F}"/>
              </a:ext>
            </a:extLst>
          </p:cNvPr>
          <p:cNvSpPr/>
          <p:nvPr/>
        </p:nvSpPr>
        <p:spPr>
          <a:xfrm>
            <a:off x="8512891" y="2938721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8513A92F-BA5D-4B37-9FE2-16972DADB34E}"/>
              </a:ext>
            </a:extLst>
          </p:cNvPr>
          <p:cNvSpPr/>
          <p:nvPr/>
        </p:nvSpPr>
        <p:spPr>
          <a:xfrm>
            <a:off x="8508082" y="3205713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C76E1E4-6476-4E1F-A879-473AE5A8D18D}"/>
              </a:ext>
            </a:extLst>
          </p:cNvPr>
          <p:cNvSpPr/>
          <p:nvPr/>
        </p:nvSpPr>
        <p:spPr>
          <a:xfrm>
            <a:off x="778332" y="5049627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16B96BC-AAC0-4AA5-AA09-04AE1F5D3CA7}"/>
              </a:ext>
            </a:extLst>
          </p:cNvPr>
          <p:cNvSpPr/>
          <p:nvPr/>
        </p:nvSpPr>
        <p:spPr>
          <a:xfrm>
            <a:off x="775126" y="5316620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BB7E4EE4-0B0E-4169-8EF3-DF92EE5B3572}"/>
              </a:ext>
            </a:extLst>
          </p:cNvPr>
          <p:cNvSpPr/>
          <p:nvPr/>
        </p:nvSpPr>
        <p:spPr>
          <a:xfrm>
            <a:off x="770317" y="5583612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39A25F9-9739-488B-A6DC-CAE3A5A75659}"/>
              </a:ext>
            </a:extLst>
          </p:cNvPr>
          <p:cNvSpPr/>
          <p:nvPr/>
        </p:nvSpPr>
        <p:spPr>
          <a:xfrm>
            <a:off x="4651923" y="5048639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9E1FF2C-A8A0-48D4-A20D-E4A0E92C1576}"/>
              </a:ext>
            </a:extLst>
          </p:cNvPr>
          <p:cNvSpPr/>
          <p:nvPr/>
        </p:nvSpPr>
        <p:spPr>
          <a:xfrm>
            <a:off x="4648717" y="5315632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964DED7-02E8-44E3-8ECA-B3424738217B}"/>
              </a:ext>
            </a:extLst>
          </p:cNvPr>
          <p:cNvSpPr/>
          <p:nvPr/>
        </p:nvSpPr>
        <p:spPr>
          <a:xfrm>
            <a:off x="4643908" y="5582624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23B1B2B-99E4-4E4D-94C5-9C28BDED4453}"/>
              </a:ext>
            </a:extLst>
          </p:cNvPr>
          <p:cNvSpPr/>
          <p:nvPr/>
        </p:nvSpPr>
        <p:spPr>
          <a:xfrm>
            <a:off x="8524112" y="5055156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2154B86-6440-4176-AA5C-371411B1CB73}"/>
              </a:ext>
            </a:extLst>
          </p:cNvPr>
          <p:cNvSpPr/>
          <p:nvPr/>
        </p:nvSpPr>
        <p:spPr>
          <a:xfrm>
            <a:off x="8520906" y="5322149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8E84F0FD-6883-4DA2-A6E5-0D208C6C5D30}"/>
              </a:ext>
            </a:extLst>
          </p:cNvPr>
          <p:cNvSpPr/>
          <p:nvPr/>
        </p:nvSpPr>
        <p:spPr>
          <a:xfrm>
            <a:off x="8516097" y="5589141"/>
            <a:ext cx="6687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7E864825-E699-4D98-BA3F-82B973F1D59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83032" y="5118383"/>
            <a:ext cx="702559" cy="7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3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 err="1">
                <a:latin typeface="TT Norms" panose="02000503030000020003" pitchFamily="2" charset="0"/>
              </a:rPr>
              <a:t>Verg</a:t>
            </a:r>
            <a:r>
              <a:rPr lang="en-GB" sz="1400" dirty="0">
                <a:latin typeface="TT Norms" panose="02000503030000020003" pitchFamily="2" charset="0"/>
              </a:rPr>
              <a:t> </a:t>
            </a:r>
            <a:r>
              <a:rPr lang="en-GB" sz="1400" dirty="0" err="1">
                <a:latin typeface="TT Norms" panose="02000503030000020003" pitchFamily="2" charset="0"/>
              </a:rPr>
              <a:t>landsframleiðsla</a:t>
            </a:r>
            <a:r>
              <a:rPr lang="en-GB" sz="1400" dirty="0">
                <a:latin typeface="TT Norms" panose="02000503030000020003" pitchFamily="2" charset="0"/>
              </a:rPr>
              <a:t> </a:t>
            </a:r>
            <a:r>
              <a:rPr lang="en-GB" sz="1400" dirty="0" err="1">
                <a:latin typeface="TT Norms" panose="02000503030000020003" pitchFamily="2" charset="0"/>
              </a:rPr>
              <a:t>og</a:t>
            </a:r>
            <a:r>
              <a:rPr lang="en-GB" sz="1400" dirty="0">
                <a:latin typeface="TT Norms" panose="02000503030000020003" pitchFamily="2" charset="0"/>
              </a:rPr>
              <a:t> </a:t>
            </a:r>
            <a:r>
              <a:rPr lang="en-GB" sz="1400" dirty="0" err="1">
                <a:latin typeface="TT Norms" panose="02000503030000020003" pitchFamily="2" charset="0"/>
              </a:rPr>
              <a:t>framlag</a:t>
            </a:r>
            <a:r>
              <a:rPr lang="en-GB" sz="1400" dirty="0">
                <a:latin typeface="TT Norms" panose="02000503030000020003" pitchFamily="2" charset="0"/>
              </a:rPr>
              <a:t> </a:t>
            </a:r>
            <a:r>
              <a:rPr lang="en-GB" sz="1400" dirty="0" err="1">
                <a:latin typeface="TT Norms" panose="02000503030000020003" pitchFamily="2" charset="0"/>
              </a:rPr>
              <a:t>undirliða</a:t>
            </a:r>
            <a:endParaRPr lang="en-GB" sz="1400" dirty="0">
              <a:latin typeface="TT Norms" panose="02000503030000020003" pitchFamily="2" charset="0"/>
            </a:endParaRPr>
          </a:p>
          <a:p>
            <a:r>
              <a:rPr lang="en-GB" sz="1400" b="0" dirty="0" err="1">
                <a:latin typeface="TT Norms" panose="02000503030000020003" pitchFamily="2" charset="0"/>
              </a:rPr>
              <a:t>Magnbreyting</a:t>
            </a:r>
            <a:r>
              <a:rPr lang="en-GB" sz="1400" b="0" dirty="0">
                <a:latin typeface="TT Norms" panose="02000503030000020003" pitchFamily="2" charset="0"/>
              </a:rPr>
              <a:t> </a:t>
            </a:r>
            <a:r>
              <a:rPr lang="en-GB" sz="1400" b="0" dirty="0" err="1">
                <a:latin typeface="TT Norms" panose="02000503030000020003" pitchFamily="2" charset="0"/>
              </a:rPr>
              <a:t>frá</a:t>
            </a:r>
            <a:r>
              <a:rPr lang="en-GB" sz="1400" b="0" dirty="0">
                <a:latin typeface="TT Norms" panose="02000503030000020003" pitchFamily="2" charset="0"/>
              </a:rPr>
              <a:t> </a:t>
            </a:r>
            <a:r>
              <a:rPr lang="en-GB" sz="1400" b="0" dirty="0" err="1">
                <a:latin typeface="TT Norms" panose="02000503030000020003" pitchFamily="2" charset="0"/>
              </a:rPr>
              <a:t>fyrra</a:t>
            </a:r>
            <a:r>
              <a:rPr lang="en-GB" sz="1400" b="0" dirty="0">
                <a:latin typeface="TT Norms" panose="02000503030000020003" pitchFamily="2" charset="0"/>
              </a:rPr>
              <a:t> </a:t>
            </a:r>
            <a:r>
              <a:rPr lang="en-GB" sz="1400" b="0" dirty="0" err="1">
                <a:latin typeface="TT Norms" panose="02000503030000020003" pitchFamily="2" charset="0"/>
              </a:rPr>
              <a:t>ári</a:t>
            </a:r>
            <a:r>
              <a:rPr lang="en-GB" sz="1400" b="0" dirty="0">
                <a:latin typeface="TT Norms" panose="02000503030000020003" pitchFamily="2" charset="0"/>
              </a:rPr>
              <a:t> (%)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BEBA711-AD0A-4031-9128-E9D4B53AEBC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908CCC-60DB-4E1D-A8AD-C57402D72FD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D0DCA7-564F-4F9D-AB20-FA356F2D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9CF18-5F14-43C2-A7E3-CB198E4DA26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30D7456-C773-4870-8449-B6BFB7CF9E39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Myndarlegur vöxtur í ár en hægari vaxtartaktur í framhaldinu</a:t>
            </a:r>
            <a:endParaRPr lang="is-I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4EF8938-027A-4D0A-AD48-C89890AD41B2}"/>
              </a:ext>
            </a:extLst>
          </p:cNvPr>
          <p:cNvSpPr txBox="1">
            <a:spLocks/>
          </p:cNvSpPr>
          <p:nvPr/>
        </p:nvSpPr>
        <p:spPr>
          <a:xfrm>
            <a:off x="8947356" y="6528547"/>
            <a:ext cx="2865232" cy="186885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 og Greining Íslandsbanka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C251DAC-BD7A-4FCA-B06C-CCD2D8124ADB}"/>
              </a:ext>
            </a:extLst>
          </p:cNvPr>
          <p:cNvSpPr/>
          <p:nvPr/>
        </p:nvSpPr>
        <p:spPr>
          <a:xfrm>
            <a:off x="508133" y="2479343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 dirty="0">
                <a:solidFill>
                  <a:srgbClr val="DC1E35"/>
                </a:solidFill>
                <a:latin typeface="TT Norms" panose="02000503030000020003" pitchFamily="2" charset="0"/>
              </a:rPr>
              <a:t>Hagvöxtur</a:t>
            </a:r>
            <a:endParaRPr lang="is-IS" sz="2000" b="1" dirty="0">
              <a:solidFill>
                <a:srgbClr val="DC1E35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F20A29A-24FA-45E8-B81E-5AE059D38E49}"/>
              </a:ext>
            </a:extLst>
          </p:cNvPr>
          <p:cNvSpPr/>
          <p:nvPr/>
        </p:nvSpPr>
        <p:spPr>
          <a:xfrm>
            <a:off x="1383142" y="2952447"/>
            <a:ext cx="678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5,0%</a:t>
            </a:r>
            <a:endParaRPr lang="is-I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E61B1B-30B9-4C5C-9CC9-67D966ED23A3}"/>
              </a:ext>
            </a:extLst>
          </p:cNvPr>
          <p:cNvSpPr/>
          <p:nvPr/>
        </p:nvSpPr>
        <p:spPr>
          <a:xfrm>
            <a:off x="1191383" y="3202058"/>
            <a:ext cx="870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2,7%</a:t>
            </a:r>
            <a:endParaRPr lang="is-I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3FD686-4B11-457D-B5D3-198B82AE7B4E}"/>
              </a:ext>
            </a:extLst>
          </p:cNvPr>
          <p:cNvSpPr/>
          <p:nvPr/>
        </p:nvSpPr>
        <p:spPr>
          <a:xfrm>
            <a:off x="693719" y="3479052"/>
            <a:ext cx="1368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2,6%</a:t>
            </a:r>
            <a:endParaRPr lang="is-I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6FF0A41-9EF0-4288-B626-B66989C96FA3}"/>
              </a:ext>
            </a:extLst>
          </p:cNvPr>
          <p:cNvSpPr/>
          <p:nvPr/>
        </p:nvSpPr>
        <p:spPr>
          <a:xfrm>
            <a:off x="526927" y="2946390"/>
            <a:ext cx="754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B0F0E6-8B8F-4CD8-8AF9-B3161009280F}"/>
              </a:ext>
            </a:extLst>
          </p:cNvPr>
          <p:cNvSpPr/>
          <p:nvPr/>
        </p:nvSpPr>
        <p:spPr>
          <a:xfrm>
            <a:off x="508133" y="3208349"/>
            <a:ext cx="686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87890BE-23F1-469C-AB06-F4A4F8C6CBEE}"/>
              </a:ext>
            </a:extLst>
          </p:cNvPr>
          <p:cNvSpPr/>
          <p:nvPr/>
        </p:nvSpPr>
        <p:spPr>
          <a:xfrm>
            <a:off x="508133" y="3465787"/>
            <a:ext cx="875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C80B31E-245E-4EF0-B982-85C7E76BF63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69750136"/>
              </p:ext>
            </p:extLst>
          </p:nvPr>
        </p:nvGraphicFramePr>
        <p:xfrm>
          <a:off x="2705363" y="2551113"/>
          <a:ext cx="8523025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280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sz="1400" dirty="0">
                <a:latin typeface="TT Norms" panose="02000503030000020003" pitchFamily="2" charset="0"/>
              </a:rPr>
              <a:t>Fjöldi ferðamanna eftir árum</a:t>
            </a:r>
          </a:p>
          <a:p>
            <a:pPr>
              <a:buNone/>
            </a:pPr>
            <a:r>
              <a:rPr lang="is-IS" sz="1400" b="0" dirty="0">
                <a:latin typeface="TT Norms" panose="02000503030000020003" pitchFamily="2" charset="0"/>
              </a:rPr>
              <a:t>Spá 2022-2024 (</a:t>
            </a:r>
            <a:r>
              <a:rPr lang="is-IS" sz="1400" b="0">
                <a:latin typeface="TT Norms" panose="02000503030000020003" pitchFamily="2" charset="0"/>
              </a:rPr>
              <a:t>þúsund</a:t>
            </a:r>
            <a:r>
              <a:rPr lang="is-IS" sz="1400" b="0" dirty="0">
                <a:latin typeface="TT Norms" panose="02000503030000020003" pitchFamily="2" charset="0"/>
              </a:rPr>
              <a:t>)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Heimild: Ferðamálastofa og Greining Íslandsbanka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latin typeface="TT Norms" panose="02000503030000020003" pitchFamily="2" charset="0"/>
              </a:rPr>
              <a:t>Ferðaþjónusta á hröðum batavegi eftir tveggja ára lægð</a:t>
            </a:r>
            <a:endParaRPr lang="is-IS" sz="1100" b="1" dirty="0">
              <a:latin typeface="TT Norms" panose="0200050303000002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4D1DB8-641E-49A3-852F-7B2D32CF5576}"/>
              </a:ext>
            </a:extLst>
          </p:cNvPr>
          <p:cNvSpPr/>
          <p:nvPr/>
        </p:nvSpPr>
        <p:spPr>
          <a:xfrm>
            <a:off x="508133" y="2238504"/>
            <a:ext cx="14850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 dirty="0">
                <a:solidFill>
                  <a:srgbClr val="DC1E35"/>
                </a:solidFill>
                <a:latin typeface="TT Norms" panose="02000503030000020003" pitchFamily="2" charset="0"/>
              </a:rPr>
              <a:t>Fjöldi </a:t>
            </a:r>
            <a:br>
              <a:rPr lang="is-IS" sz="2000" b="1" dirty="0">
                <a:solidFill>
                  <a:srgbClr val="DC1E35"/>
                </a:solidFill>
                <a:latin typeface="TT Norms" panose="02000503030000020003" pitchFamily="2" charset="0"/>
              </a:rPr>
            </a:br>
            <a:r>
              <a:rPr lang="is-IS" sz="2000" b="1" dirty="0">
                <a:solidFill>
                  <a:srgbClr val="DC1E35"/>
                </a:solidFill>
                <a:latin typeface="TT Norms" panose="02000503030000020003" pitchFamily="2" charset="0"/>
              </a:rPr>
              <a:t>ferðamanna</a:t>
            </a:r>
            <a:endParaRPr lang="is-IS" sz="2000" b="1" dirty="0">
              <a:solidFill>
                <a:srgbClr val="DC1E35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FE875-7141-4D51-B530-4C1264450876}"/>
              </a:ext>
            </a:extLst>
          </p:cNvPr>
          <p:cNvSpPr/>
          <p:nvPr/>
        </p:nvSpPr>
        <p:spPr>
          <a:xfrm>
            <a:off x="495397" y="2946390"/>
            <a:ext cx="667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AA9BC5-6177-4DB5-A54F-B5DEDA4D494F}"/>
              </a:ext>
            </a:extLst>
          </p:cNvPr>
          <p:cNvSpPr/>
          <p:nvPr/>
        </p:nvSpPr>
        <p:spPr>
          <a:xfrm>
            <a:off x="476603" y="3208349"/>
            <a:ext cx="686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94DE878-FB1E-4CB0-AAD8-97286C1F0EBC}"/>
              </a:ext>
            </a:extLst>
          </p:cNvPr>
          <p:cNvSpPr/>
          <p:nvPr/>
        </p:nvSpPr>
        <p:spPr>
          <a:xfrm>
            <a:off x="1245846" y="2946390"/>
            <a:ext cx="7735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1,55m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E4F3831-07EA-4287-A32C-485DD8AE001A}"/>
              </a:ext>
            </a:extLst>
          </p:cNvPr>
          <p:cNvSpPr/>
          <p:nvPr/>
        </p:nvSpPr>
        <p:spPr>
          <a:xfrm>
            <a:off x="1411568" y="3208349"/>
            <a:ext cx="607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1,9m</a:t>
            </a:r>
            <a:endParaRPr lang="is-I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CD83E1C-B079-45AB-993B-07A6290D2BF8}"/>
              </a:ext>
            </a:extLst>
          </p:cNvPr>
          <p:cNvSpPr/>
          <p:nvPr/>
        </p:nvSpPr>
        <p:spPr>
          <a:xfrm>
            <a:off x="287416" y="3465787"/>
            <a:ext cx="8750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E2F2005-1B64-4FF6-ADE0-75A3D09202B3}"/>
              </a:ext>
            </a:extLst>
          </p:cNvPr>
          <p:cNvSpPr/>
          <p:nvPr/>
        </p:nvSpPr>
        <p:spPr>
          <a:xfrm>
            <a:off x="1414774" y="3465787"/>
            <a:ext cx="6046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2,1m</a:t>
            </a:r>
            <a:endParaRPr lang="is-IS" sz="1600" dirty="0"/>
          </a:p>
        </p:txBody>
      </p:sp>
      <p:graphicFrame>
        <p:nvGraphicFramePr>
          <p:cNvPr id="27" name="Content Placeholder 14">
            <a:extLst>
              <a:ext uri="{FF2B5EF4-FFF2-40B4-BE49-F238E27FC236}">
                <a16:creationId xmlns:a16="http://schemas.microsoft.com/office/drawing/2014/main" id="{FD426394-2EDD-440D-9357-64F2DD89955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79958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981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400">
                <a:latin typeface="TT Norms" panose="02000503030000020003" pitchFamily="2" charset="0"/>
              </a:rPr>
              <a:t>Útflutningur og framlag helstu undirliða</a:t>
            </a:r>
          </a:p>
          <a:p>
            <a:r>
              <a:rPr lang="nn-NO" sz="1400" b="0">
                <a:latin typeface="TT Norms" panose="02000503030000020003" pitchFamily="2" charset="0"/>
              </a:rPr>
              <a:t>%</a:t>
            </a:r>
          </a:p>
          <a:p>
            <a:endParaRPr lang="nn-NO" sz="1400">
              <a:latin typeface="TT Norms" panose="02000503030000020003" pitchFamily="2" charset="0"/>
            </a:endParaRP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 og Greining Íslandsbanka</a:t>
            </a:r>
            <a:endParaRPr lang="is-IS" sz="900" kern="0" dirty="0">
              <a:solidFill>
                <a:schemeClr val="tx1"/>
              </a:solidFill>
              <a:latin typeface="TT Norms" panose="02000503030000020003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313522" cy="539270"/>
          </a:xfrm>
        </p:spPr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Útflutningsvöxtur í boði ferðaþjónustu, loðnu, fiskeldis og hugvits 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9D6886-D72A-42D3-A7F0-3408562D2283}"/>
              </a:ext>
            </a:extLst>
          </p:cNvPr>
          <p:cNvSpPr/>
          <p:nvPr/>
        </p:nvSpPr>
        <p:spPr>
          <a:xfrm>
            <a:off x="508133" y="2479343"/>
            <a:ext cx="16882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Útflutningur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BE1A96-9C87-485A-8DDE-4C2B66A61677}"/>
              </a:ext>
            </a:extLst>
          </p:cNvPr>
          <p:cNvSpPr/>
          <p:nvPr/>
        </p:nvSpPr>
        <p:spPr>
          <a:xfrm>
            <a:off x="1003448" y="2879453"/>
            <a:ext cx="10829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20,0%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1427AA-F8F2-4E84-B7F9-4CB8043F8301}"/>
              </a:ext>
            </a:extLst>
          </p:cNvPr>
          <p:cNvSpPr/>
          <p:nvPr/>
        </p:nvSpPr>
        <p:spPr>
          <a:xfrm>
            <a:off x="1214449" y="3146445"/>
            <a:ext cx="8719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8,7%</a:t>
            </a:r>
            <a:endParaRPr lang="is-I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444D237-A7E7-464F-86E0-6EE93B90BC03}"/>
              </a:ext>
            </a:extLst>
          </p:cNvPr>
          <p:cNvSpPr/>
          <p:nvPr/>
        </p:nvSpPr>
        <p:spPr>
          <a:xfrm>
            <a:off x="926787" y="3406999"/>
            <a:ext cx="11595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3,8%</a:t>
            </a:r>
            <a:endParaRPr lang="is-I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04404F2-B709-4947-A900-F5567ED3FC07}"/>
              </a:ext>
            </a:extLst>
          </p:cNvPr>
          <p:cNvSpPr/>
          <p:nvPr/>
        </p:nvSpPr>
        <p:spPr>
          <a:xfrm>
            <a:off x="558899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E1B9066-1C20-44B8-A047-FBF4085EA59A}"/>
              </a:ext>
            </a:extLst>
          </p:cNvPr>
          <p:cNvSpPr/>
          <p:nvPr/>
        </p:nvSpPr>
        <p:spPr>
          <a:xfrm>
            <a:off x="558899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4C9B61-B723-4C33-800A-3470C981530E}"/>
              </a:ext>
            </a:extLst>
          </p:cNvPr>
          <p:cNvSpPr/>
          <p:nvPr/>
        </p:nvSpPr>
        <p:spPr>
          <a:xfrm>
            <a:off x="558899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graphicFrame>
        <p:nvGraphicFramePr>
          <p:cNvPr id="23" name="Content Placeholder 15">
            <a:extLst>
              <a:ext uri="{FF2B5EF4-FFF2-40B4-BE49-F238E27FC236}">
                <a16:creationId xmlns:a16="http://schemas.microsoft.com/office/drawing/2014/main" id="{5B87E409-6FC0-44F4-B9A8-3102F6C5723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6260677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36440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196F4B27-47A4-4A19-8BBA-D1C9980FFE27}"/>
              </a:ext>
            </a:extLst>
          </p:cNvPr>
          <p:cNvSpPr/>
          <p:nvPr/>
        </p:nvSpPr>
        <p:spPr>
          <a:xfrm>
            <a:off x="1202130" y="3146445"/>
            <a:ext cx="8724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6,2%</a:t>
            </a:r>
            <a:endParaRPr lang="is-I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400" dirty="0">
                <a:latin typeface="TT Norms" panose="02000503030000020003" pitchFamily="2" charset="0"/>
              </a:rPr>
              <a:t>Innflutningur og framlag helstu undirliða</a:t>
            </a:r>
          </a:p>
          <a:p>
            <a:r>
              <a:rPr lang="nn-NO" sz="1400" b="0" dirty="0">
                <a:latin typeface="TT Norms" panose="02000503030000020003" pitchFamily="2" charset="0"/>
              </a:rPr>
              <a:t>%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 og Greining Íslandsbanka</a:t>
            </a:r>
            <a:endParaRPr lang="is-IS" sz="900" kern="0" dirty="0">
              <a:solidFill>
                <a:schemeClr val="tx1"/>
              </a:solidFill>
              <a:latin typeface="TT Norms" panose="02000503030000020003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..og dregur úr vexti innflutnings með tímanum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2B1104-E964-43D3-8FB5-24B6F2965994}"/>
              </a:ext>
            </a:extLst>
          </p:cNvPr>
          <p:cNvSpPr/>
          <p:nvPr/>
        </p:nvSpPr>
        <p:spPr>
          <a:xfrm>
            <a:off x="508133" y="2479343"/>
            <a:ext cx="17732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Innflutningur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A7C9B0-E7DD-469E-87B0-3524AF310F88}"/>
              </a:ext>
            </a:extLst>
          </p:cNvPr>
          <p:cNvSpPr/>
          <p:nvPr/>
        </p:nvSpPr>
        <p:spPr>
          <a:xfrm>
            <a:off x="1268361" y="2879453"/>
            <a:ext cx="806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16,5%</a:t>
            </a:r>
            <a:endParaRPr lang="is-I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49E74C-E6D6-4E02-9436-BCF5A268283D}"/>
              </a:ext>
            </a:extLst>
          </p:cNvPr>
          <p:cNvSpPr/>
          <p:nvPr/>
        </p:nvSpPr>
        <p:spPr>
          <a:xfrm>
            <a:off x="1139040" y="3406999"/>
            <a:ext cx="9355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4,9%</a:t>
            </a:r>
            <a:endParaRPr lang="is-IS" sz="1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54219F-1F6C-453A-A04E-537250B896D6}"/>
              </a:ext>
            </a:extLst>
          </p:cNvPr>
          <p:cNvSpPr/>
          <p:nvPr/>
        </p:nvSpPr>
        <p:spPr>
          <a:xfrm>
            <a:off x="558899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7BD871-C823-419A-B0AD-78DADEC45E48}"/>
              </a:ext>
            </a:extLst>
          </p:cNvPr>
          <p:cNvSpPr/>
          <p:nvPr/>
        </p:nvSpPr>
        <p:spPr>
          <a:xfrm>
            <a:off x="558899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E24F10-B9EF-42F0-B4CD-EB3634E24D26}"/>
              </a:ext>
            </a:extLst>
          </p:cNvPr>
          <p:cNvSpPr/>
          <p:nvPr/>
        </p:nvSpPr>
        <p:spPr>
          <a:xfrm>
            <a:off x="558899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graphicFrame>
        <p:nvGraphicFramePr>
          <p:cNvPr id="23" name="Content Placeholder 22">
            <a:extLst>
              <a:ext uri="{FF2B5EF4-FFF2-40B4-BE49-F238E27FC236}">
                <a16:creationId xmlns:a16="http://schemas.microsoft.com/office/drawing/2014/main" id="{53B0011A-8D62-470B-B6C2-01636B77878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7017531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0628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400" dirty="0">
                <a:latin typeface="TT Norms" panose="02000503030000020003" pitchFamily="2" charset="0"/>
              </a:rPr>
              <a:t>Viðskiptajöfnuður og hagvöxtur</a:t>
            </a:r>
          </a:p>
          <a:p>
            <a:r>
              <a:rPr lang="nn-NO" sz="1400" b="0" dirty="0">
                <a:latin typeface="TT Norms" panose="02000503030000020003" pitchFamily="2" charset="0"/>
              </a:rPr>
              <a:t>% af VLF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 og Greining Íslandsbanka</a:t>
            </a:r>
            <a:endParaRPr lang="is-IS" sz="900" kern="0" dirty="0">
              <a:solidFill>
                <a:schemeClr val="tx1"/>
              </a:solidFill>
              <a:latin typeface="TT Norms" panose="02000503030000020003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>
          <a:xfrm>
            <a:off x="2687190" y="1198495"/>
            <a:ext cx="9206316" cy="539270"/>
          </a:xfrm>
        </p:spPr>
        <p:txBody>
          <a:bodyPr/>
          <a:lstStyle/>
          <a:p>
            <a:pPr>
              <a:buNone/>
            </a:pPr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Horfur á bata í viðskiptajöfnuði á spátímanum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16CC61-0D68-49D9-8E2D-AC05A6E72970}"/>
              </a:ext>
            </a:extLst>
          </p:cNvPr>
          <p:cNvSpPr/>
          <p:nvPr/>
        </p:nvSpPr>
        <p:spPr>
          <a:xfrm>
            <a:off x="508133" y="2479343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1800" b="1">
                <a:solidFill>
                  <a:srgbClr val="DC1E35"/>
                </a:solidFill>
                <a:latin typeface="TT Norms" panose="02000503030000020003" pitchFamily="2" charset="0"/>
              </a:rPr>
              <a:t>Viðskiptajöfnuður</a:t>
            </a:r>
            <a:endParaRPr lang="is-IS" sz="1800" b="1" dirty="0">
              <a:solidFill>
                <a:srgbClr val="DC1E35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B08252-ACAD-418E-88A3-2F4BB85C1694}"/>
              </a:ext>
            </a:extLst>
          </p:cNvPr>
          <p:cNvSpPr/>
          <p:nvPr/>
        </p:nvSpPr>
        <p:spPr>
          <a:xfrm>
            <a:off x="1485193" y="2879453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0,1%</a:t>
            </a:r>
            <a:endParaRPr lang="is-IS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353189-93FF-427D-B9C7-CCEDD5B80120}"/>
              </a:ext>
            </a:extLst>
          </p:cNvPr>
          <p:cNvSpPr/>
          <p:nvPr/>
        </p:nvSpPr>
        <p:spPr>
          <a:xfrm>
            <a:off x="1485193" y="3143226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2,1%</a:t>
            </a:r>
            <a:endParaRPr lang="is-IS" sz="1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221817-EE09-4068-997C-E744F778C31D}"/>
              </a:ext>
            </a:extLst>
          </p:cNvPr>
          <p:cNvSpPr/>
          <p:nvPr/>
        </p:nvSpPr>
        <p:spPr>
          <a:xfrm>
            <a:off x="1485193" y="3406999"/>
            <a:ext cx="5918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1,7%</a:t>
            </a:r>
            <a:endParaRPr lang="is-IS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77CD51-67A1-4316-909B-7CFEAFF9EC9B}"/>
              </a:ext>
            </a:extLst>
          </p:cNvPr>
          <p:cNvSpPr txBox="1"/>
          <p:nvPr/>
        </p:nvSpPr>
        <p:spPr>
          <a:xfrm>
            <a:off x="9296719" y="5434390"/>
            <a:ext cx="221819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>
              <a:buNone/>
            </a:pPr>
            <a:r>
              <a:rPr lang="is-IS" sz="1000" dirty="0">
                <a:latin typeface="TT Norms" panose="02000503030000020003" pitchFamily="2" charset="0"/>
              </a:rPr>
              <a:t>* án áhrifa slitabúa 2009-2015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8A2F09-5A53-472A-A7E1-6550A4C755ED}"/>
              </a:ext>
            </a:extLst>
          </p:cNvPr>
          <p:cNvSpPr/>
          <p:nvPr/>
        </p:nvSpPr>
        <p:spPr>
          <a:xfrm>
            <a:off x="558899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B351AF1-D750-4BE0-B011-300BD3E46B23}"/>
              </a:ext>
            </a:extLst>
          </p:cNvPr>
          <p:cNvSpPr/>
          <p:nvPr/>
        </p:nvSpPr>
        <p:spPr>
          <a:xfrm>
            <a:off x="496382" y="3146445"/>
            <a:ext cx="6639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BFAA4C8-E56C-4C4F-ADCB-5B83EB33CF35}"/>
              </a:ext>
            </a:extLst>
          </p:cNvPr>
          <p:cNvSpPr/>
          <p:nvPr/>
        </p:nvSpPr>
        <p:spPr>
          <a:xfrm>
            <a:off x="491572" y="3406999"/>
            <a:ext cx="6687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graphicFrame>
        <p:nvGraphicFramePr>
          <p:cNvPr id="31" name="Content Placeholder 16">
            <a:extLst>
              <a:ext uri="{FF2B5EF4-FFF2-40B4-BE49-F238E27FC236}">
                <a16:creationId xmlns:a16="http://schemas.microsoft.com/office/drawing/2014/main" id="{30F58A62-A850-4F5F-B136-C499A23C515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6539441"/>
              </p:ext>
            </p:extLst>
          </p:nvPr>
        </p:nvGraphicFramePr>
        <p:xfrm>
          <a:off x="2706689" y="2551132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6952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C2A1F9-69A7-42BD-BA84-3722B9A58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pPr>
              <a:buNone/>
            </a:pPr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Væntingar stjórnenda hafa hjaðnað á </a:t>
            </a:r>
            <a:r>
              <a:rPr lang="is-IS" sz="2400" b="1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nýjan leik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400" dirty="0">
                <a:latin typeface="TT Norms" panose="02000503030000020003" pitchFamily="2" charset="0"/>
              </a:rPr>
              <a:t>Væntingar heimila og fyrirtækja</a:t>
            </a:r>
          </a:p>
          <a:p>
            <a:r>
              <a:rPr lang="nn-NO" sz="1400" b="0" dirty="0">
                <a:latin typeface="TT Norms" panose="02000503030000020003" pitchFamily="2" charset="0"/>
              </a:rPr>
              <a:t>Vísitala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DA61FC-B81E-40F2-AAE8-FADE8E3930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17A5E83-50D5-4992-BA62-57724308AD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EEA0F28-7DB4-4ECB-82E0-FAEC430B827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Heimild: Gallup og Greining Íslandsbanka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06378B5D-0834-4087-A078-35F5944F2FDD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9541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400" dirty="0">
                <a:latin typeface="TT Norms" panose="02000503030000020003" pitchFamily="2" charset="0"/>
              </a:rPr>
              <a:t>Fjárfesting, raunbreyting og framlag helstu undirliða</a:t>
            </a:r>
          </a:p>
          <a:p>
            <a:r>
              <a:rPr lang="nn-NO" sz="1400" b="0" dirty="0">
                <a:latin typeface="TT Norms" panose="02000503030000020003" pitchFamily="2" charset="0"/>
              </a:rPr>
              <a:t>%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 og Greining Íslandsbanka</a:t>
            </a:r>
            <a:endParaRPr lang="is-IS" sz="900" kern="0" dirty="0">
              <a:solidFill>
                <a:schemeClr val="tx1"/>
              </a:solidFill>
              <a:latin typeface="TT Norms" panose="02000503030000020003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Hóflegur fjárfestingarvöxtur eftir vaxtarkipp í fyrra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E7FDDC6-B4AE-4D0F-B7EE-F6941B1CD9B4}"/>
              </a:ext>
            </a:extLst>
          </p:cNvPr>
          <p:cNvSpPr/>
          <p:nvPr/>
        </p:nvSpPr>
        <p:spPr>
          <a:xfrm>
            <a:off x="508133" y="2479343"/>
            <a:ext cx="1302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>
                <a:solidFill>
                  <a:srgbClr val="DC1E35"/>
                </a:solidFill>
                <a:latin typeface="TT Norms" panose="02000503030000020003" pitchFamily="2" charset="0"/>
              </a:rPr>
              <a:t>Fjárfesting</a:t>
            </a:r>
            <a:endParaRPr lang="is-IS" sz="2000" b="1">
              <a:solidFill>
                <a:srgbClr val="DC1E35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D9CD8F-BF76-4547-BCCE-8845193E6887}"/>
              </a:ext>
            </a:extLst>
          </p:cNvPr>
          <p:cNvSpPr/>
          <p:nvPr/>
        </p:nvSpPr>
        <p:spPr>
          <a:xfrm>
            <a:off x="1474621" y="2879861"/>
            <a:ext cx="6222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7,2%</a:t>
            </a:r>
            <a:endParaRPr lang="is-IS" sz="16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109106-AE91-42B6-8E71-90B99655F5BB}"/>
              </a:ext>
            </a:extLst>
          </p:cNvPr>
          <p:cNvSpPr/>
          <p:nvPr/>
        </p:nvSpPr>
        <p:spPr>
          <a:xfrm>
            <a:off x="1402912" y="3146445"/>
            <a:ext cx="693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0,5%</a:t>
            </a:r>
            <a:endParaRPr lang="is-IS" sz="1600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A63B91B-91B5-4D21-BCE5-6EE1C4E236FE}"/>
              </a:ext>
            </a:extLst>
          </p:cNvPr>
          <p:cNvSpPr/>
          <p:nvPr/>
        </p:nvSpPr>
        <p:spPr>
          <a:xfrm>
            <a:off x="1410502" y="3401143"/>
            <a:ext cx="6864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2,6%</a:t>
            </a:r>
            <a:endParaRPr lang="is-IS" sz="16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E1B024-F7C2-4498-A1B5-DAF0B9E42546}"/>
              </a:ext>
            </a:extLst>
          </p:cNvPr>
          <p:cNvSpPr/>
          <p:nvPr/>
        </p:nvSpPr>
        <p:spPr>
          <a:xfrm>
            <a:off x="566171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2612CB7-402F-4216-9191-502089802276}"/>
              </a:ext>
            </a:extLst>
          </p:cNvPr>
          <p:cNvSpPr/>
          <p:nvPr/>
        </p:nvSpPr>
        <p:spPr>
          <a:xfrm>
            <a:off x="566171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8A32F4D-1D3E-41F2-9D76-92B4A713BDD5}"/>
              </a:ext>
            </a:extLst>
          </p:cNvPr>
          <p:cNvSpPr/>
          <p:nvPr/>
        </p:nvSpPr>
        <p:spPr>
          <a:xfrm>
            <a:off x="566171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45C42925-3CAE-43E4-B558-322CB7F26B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833262"/>
              </p:ext>
            </p:extLst>
          </p:nvPr>
        </p:nvGraphicFramePr>
        <p:xfrm>
          <a:off x="2706242" y="2575523"/>
          <a:ext cx="8522148" cy="390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278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2879-1F1A-49FE-A706-9DB98FA1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AC28F70-1007-4708-AE92-3A3A358A0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chemeClr val="accent1"/>
              </a:buClr>
            </a:pP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Fjöldi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nýrra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íbúða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á </a:t>
            </a: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landinu</a:t>
            </a:r>
            <a:r>
              <a:rPr lang="en-GB" sz="1400" b="1" dirty="0">
                <a:solidFill>
                  <a:schemeClr val="accent1"/>
                </a:solidFill>
                <a:latin typeface="TT Norms" panose="02000503030000020003" pitchFamily="2" charset="0"/>
              </a:rPr>
              <a:t> </a:t>
            </a:r>
            <a:r>
              <a:rPr lang="en-GB" sz="1400" b="1" dirty="0" err="1">
                <a:solidFill>
                  <a:schemeClr val="accent1"/>
                </a:solidFill>
                <a:latin typeface="TT Norms" panose="02000503030000020003" pitchFamily="2" charset="0"/>
              </a:rPr>
              <a:t>öllu</a:t>
            </a:r>
            <a:endParaRPr lang="en-GB" sz="1400" b="1" dirty="0">
              <a:solidFill>
                <a:schemeClr val="accent1"/>
              </a:solidFill>
              <a:latin typeface="TT Norms" panose="02000503030000020003" pitchFamily="2" charset="0"/>
            </a:endParaRPr>
          </a:p>
          <a:p>
            <a:pPr lvl="1">
              <a:buClr>
                <a:schemeClr val="accent1"/>
              </a:buClr>
            </a:pPr>
            <a:endParaRPr lang="is-IS" sz="1200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E48BEF2-3187-4E21-8A41-8906BC670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CB1926F-2221-44F3-8827-422D5978AF0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1E9A742-6212-4B52-AE13-9EE72DA9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>
                <a:latin typeface="TT Norms" panose="02000503030000020003" pitchFamily="2" charset="0"/>
              </a:rPr>
              <a:t>Maí 2022</a:t>
            </a:r>
            <a:endParaRPr lang="en-GB" noProof="0" dirty="0">
              <a:latin typeface="TT Norms" panose="02000503030000020003" pitchFamily="2" charset="0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EDA64CCF-4816-4E0E-917F-3BB6C36C6E1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is-IS">
              <a:latin typeface="TT Norms" panose="02000503030000020003" pitchFamily="2" charset="0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2488485-55FF-40CB-BA2E-C0544AADE306}"/>
              </a:ext>
            </a:extLst>
          </p:cNvPr>
          <p:cNvSpPr txBox="1">
            <a:spLocks/>
          </p:cNvSpPr>
          <p:nvPr/>
        </p:nvSpPr>
        <p:spPr>
          <a:xfrm>
            <a:off x="7728155" y="6478588"/>
            <a:ext cx="4084433" cy="241809"/>
          </a:xfrm>
          <a:prstGeom prst="rect">
            <a:avLst/>
          </a:prstGeom>
        </p:spPr>
        <p:txBody>
          <a:bodyPr vert="horz" anchor="ctr" anchorCtr="0"/>
          <a:lstStyle>
            <a:lvl1pPr marL="0" indent="0" algn="l" rtl="0" eaLnBrk="1" fontAlgn="base" hangingPunct="1">
              <a:spcBef>
                <a:spcPct val="30000"/>
              </a:spcBef>
              <a:spcAft>
                <a:spcPct val="0"/>
              </a:spcAft>
              <a:buFontTx/>
              <a:buNone/>
              <a:defRPr lang="en-GB" sz="600" b="0">
                <a:solidFill>
                  <a:schemeClr val="bg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1587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9E0A27"/>
              </a:buClr>
              <a:buSzPct val="120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2pPr>
            <a:lvl3pPr marL="176209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75000"/>
              <a:buFontTx/>
              <a:buNone/>
              <a:defRPr lang="en-GB" sz="900" b="0" kern="1200">
                <a:solidFill>
                  <a:srgbClr val="221E1F"/>
                </a:solidFill>
                <a:latin typeface="Arial"/>
                <a:ea typeface="+mn-ea"/>
                <a:cs typeface="Arial"/>
              </a:defRPr>
            </a:lvl3pPr>
            <a:lvl4pPr marL="349241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4pPr>
            <a:lvl5pPr marL="541324" indent="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sz="900" b="0">
                <a:solidFill>
                  <a:schemeClr val="tx2"/>
                </a:solidFill>
                <a:latin typeface="Arial"/>
                <a:cs typeface="Arial"/>
              </a:defRPr>
            </a:lvl5pPr>
            <a:lvl6pPr marL="1171547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6pPr>
            <a:lvl7pPr marL="162873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7pPr>
            <a:lvl8pPr marL="208592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8pPr>
            <a:lvl9pPr marL="2543115" indent="-173034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Font typeface="Symbol" pitchFamily="18" charset="2"/>
              <a:buChar char="-"/>
              <a:defRPr sz="1000">
                <a:solidFill>
                  <a:schemeClr val="tx2"/>
                </a:solidFill>
                <a:latin typeface="+mn-lt"/>
              </a:defRPr>
            </a:lvl9pPr>
          </a:lstStyle>
          <a:p>
            <a:pPr algn="r"/>
            <a:r>
              <a:rPr lang="is-IS" sz="900" kern="0">
                <a:solidFill>
                  <a:schemeClr val="tx1"/>
                </a:solidFill>
                <a:latin typeface="TT Norms" panose="02000503030000020003" pitchFamily="2" charset="0"/>
              </a:rPr>
              <a:t>Heimild: Hagstofa Íslands</a:t>
            </a:r>
            <a:r>
              <a:rPr lang="is-IS" sz="900" kern="0" dirty="0">
                <a:solidFill>
                  <a:schemeClr val="tx1"/>
                </a:solidFill>
                <a:latin typeface="TT Norms" panose="02000503030000020003" pitchFamily="2" charset="0"/>
              </a:rPr>
              <a:t> og Greining Íslandsbanka</a:t>
            </a:r>
            <a:endParaRPr lang="is-IS" sz="900" kern="0">
              <a:solidFill>
                <a:schemeClr val="tx1"/>
              </a:solidFill>
              <a:latin typeface="TT Norms" panose="02000503030000020003" pitchFamily="2" charset="0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324A059-548E-49A2-9534-F578E508C9E5}"/>
              </a:ext>
            </a:extLst>
          </p:cNvPr>
          <p:cNvSpPr>
            <a:spLocks noGrp="1"/>
          </p:cNvSpPr>
          <p:nvPr>
            <p:ph type="subTitle" idx="28"/>
          </p:nvPr>
        </p:nvSpPr>
        <p:spPr/>
        <p:txBody>
          <a:bodyPr/>
          <a:lstStyle/>
          <a:p>
            <a:r>
              <a:rPr lang="is-IS" sz="2400" b="1" dirty="0">
                <a:solidFill>
                  <a:srgbClr val="DC1E35"/>
                </a:solidFill>
                <a:latin typeface="TT Norms" panose="02000503030000020003" pitchFamily="2" charset="0"/>
                <a:ea typeface="+mj-ea"/>
                <a:cs typeface="+mj-cs"/>
              </a:rPr>
              <a:t>Enn mikil eftirspurnarspenna á íbúðamarkaði</a:t>
            </a:r>
            <a:endParaRPr lang="is-IS" dirty="0">
              <a:latin typeface="TT Norms" panose="02000503030000020003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9724D5-DC49-45B2-9B8E-219D6FABA038}"/>
              </a:ext>
            </a:extLst>
          </p:cNvPr>
          <p:cNvSpPr/>
          <p:nvPr/>
        </p:nvSpPr>
        <p:spPr>
          <a:xfrm>
            <a:off x="508133" y="2479343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is-IS" sz="2000" b="1" dirty="0">
                <a:solidFill>
                  <a:srgbClr val="DC1E35"/>
                </a:solidFill>
                <a:latin typeface="TT Norms" panose="02000503030000020003" pitchFamily="2" charset="0"/>
              </a:rPr>
              <a:t>Íbúðaverð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D68523-9C2B-4694-8E01-BDBBD5B24151}"/>
              </a:ext>
            </a:extLst>
          </p:cNvPr>
          <p:cNvSpPr/>
          <p:nvPr/>
        </p:nvSpPr>
        <p:spPr>
          <a:xfrm>
            <a:off x="1326893" y="2879453"/>
            <a:ext cx="7733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22,2%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402609-CB5A-4E7E-B325-DDC6F8D3FB9D}"/>
              </a:ext>
            </a:extLst>
          </p:cNvPr>
          <p:cNvSpPr/>
          <p:nvPr/>
        </p:nvSpPr>
        <p:spPr>
          <a:xfrm>
            <a:off x="1263774" y="3401675"/>
            <a:ext cx="8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3,7%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7501D43-1D03-451B-AC34-7A8F59924290}"/>
              </a:ext>
            </a:extLst>
          </p:cNvPr>
          <p:cNvSpPr/>
          <p:nvPr/>
        </p:nvSpPr>
        <p:spPr>
          <a:xfrm>
            <a:off x="1433134" y="3140564"/>
            <a:ext cx="667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is-IS" sz="1600">
                <a:latin typeface="TT Norms" panose="02000503030000020003" pitchFamily="2" charset="0"/>
              </a:rPr>
              <a:t>5,7</a:t>
            </a:r>
            <a:r>
              <a:rPr lang="is-IS" sz="1600" dirty="0">
                <a:latin typeface="TT Norms" panose="02000503030000020003" pitchFamily="2" charset="0"/>
              </a:rPr>
              <a:t>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BE7851-38F8-4E44-8490-4E219E669A8E}"/>
              </a:ext>
            </a:extLst>
          </p:cNvPr>
          <p:cNvSpPr/>
          <p:nvPr/>
        </p:nvSpPr>
        <p:spPr>
          <a:xfrm>
            <a:off x="564130" y="2879453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2022</a:t>
            </a:r>
            <a:endParaRPr lang="is-IS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4FE58E-118B-4CE7-B022-6746BC28ED43}"/>
              </a:ext>
            </a:extLst>
          </p:cNvPr>
          <p:cNvSpPr/>
          <p:nvPr/>
        </p:nvSpPr>
        <p:spPr>
          <a:xfrm>
            <a:off x="564130" y="3146445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2023</a:t>
            </a:r>
            <a:endParaRPr lang="is-IS" sz="16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F93A708-6141-4585-8B7C-415B772F70DE}"/>
              </a:ext>
            </a:extLst>
          </p:cNvPr>
          <p:cNvSpPr/>
          <p:nvPr/>
        </p:nvSpPr>
        <p:spPr>
          <a:xfrm>
            <a:off x="564130" y="3406999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is-IS" sz="1600" dirty="0">
                <a:latin typeface="TT Norms" panose="02000503030000020003" pitchFamily="2" charset="0"/>
              </a:rPr>
              <a:t>2024</a:t>
            </a:r>
            <a:endParaRPr lang="is-I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CB90AB-189E-4BAD-A553-35C46BE3F569}"/>
              </a:ext>
            </a:extLst>
          </p:cNvPr>
          <p:cNvSpPr/>
          <p:nvPr/>
        </p:nvSpPr>
        <p:spPr>
          <a:xfrm>
            <a:off x="2979455" y="2625072"/>
            <a:ext cx="126878" cy="339946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endParaRPr lang="is-IS" sz="1100" noProof="0" dirty="0" err="1"/>
          </a:p>
        </p:txBody>
      </p:sp>
      <p:graphicFrame>
        <p:nvGraphicFramePr>
          <p:cNvPr id="26" name="Content Placeholder 71">
            <a:extLst>
              <a:ext uri="{FF2B5EF4-FFF2-40B4-BE49-F238E27FC236}">
                <a16:creationId xmlns:a16="http://schemas.microsoft.com/office/drawing/2014/main" id="{6B11C289-A06D-45DC-AEA0-34A96407636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3925425"/>
              </p:ext>
            </p:extLst>
          </p:nvPr>
        </p:nvGraphicFramePr>
        <p:xfrm>
          <a:off x="2706688" y="2551113"/>
          <a:ext cx="8521700" cy="392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196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ISB">
      <a:dk1>
        <a:sysClr val="windowText" lastClr="000000"/>
      </a:dk1>
      <a:lt1>
        <a:sysClr val="window" lastClr="FFFFFF"/>
      </a:lt1>
      <a:dk2>
        <a:srgbClr val="A0AC60"/>
      </a:dk2>
      <a:lt2>
        <a:srgbClr val="CFD1CF"/>
      </a:lt2>
      <a:accent1>
        <a:srgbClr val="DC1E35"/>
      </a:accent1>
      <a:accent2>
        <a:srgbClr val="AFBEB8"/>
      </a:accent2>
      <a:accent3>
        <a:srgbClr val="665C6B"/>
      </a:accent3>
      <a:accent4>
        <a:srgbClr val="FCC036"/>
      </a:accent4>
      <a:accent5>
        <a:srgbClr val="00A6B9"/>
      </a:accent5>
      <a:accent6>
        <a:srgbClr val="918989"/>
      </a:accent6>
      <a:hlink>
        <a:srgbClr val="000000"/>
      </a:hlink>
      <a:folHlink>
        <a:srgbClr val="918989"/>
      </a:folHlink>
    </a:clrScheme>
    <a:fontScheme name="IS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5400">
          <a:solidFill>
            <a:schemeClr val="accent1"/>
          </a:solidFill>
        </a:ln>
      </a:spPr>
      <a:bodyPr rtlCol="0" anchor="ctr"/>
      <a:lstStyle>
        <a:defPPr marL="0" indent="0" algn="ctr">
          <a:buNone/>
          <a:defRPr sz="1100" noProof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100"/>
        </a:defPPr>
      </a:lstStyle>
    </a:txDef>
  </a:objectDefaults>
  <a:extraClrSchemeLst/>
  <a:extLst>
    <a:ext uri="{05A4C25C-085E-4340-85A3-A5531E510DB2}">
      <thm15:themeFamily xmlns:thm15="http://schemas.microsoft.com/office/thememl/2012/main" name="ISB kynning PRINT" id="{AB588C45-DDFD-4184-9F03-10719C3C7AF4}" vid="{0E37FBEC-812A-4658-9EEB-5B2FE7B7AF49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90D36BAACAF4196F87C18007B4A45" ma:contentTypeVersion="6" ma:contentTypeDescription="Create a new document." ma:contentTypeScope="" ma:versionID="a7b601e9c7a9eb6bacbb4c5e22c9d7ea">
  <xsd:schema xmlns:xsd="http://www.w3.org/2001/XMLSchema" xmlns:xs="http://www.w3.org/2001/XMLSchema" xmlns:p="http://schemas.microsoft.com/office/2006/metadata/properties" xmlns:ns2="0dc60bd4-7d37-4ba5-8837-415f5db27af2" targetNamespace="http://schemas.microsoft.com/office/2006/metadata/properties" ma:root="true" ma:fieldsID="652c40c5e23021073cbdfae082caccc1" ns2:_="">
    <xsd:import namespace="0dc60bd4-7d37-4ba5-8837-415f5db27a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60bd4-7d37-4ba5-8837-415f5db27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EB6161-BA2E-45BE-944C-AF5FB6B447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1025D-4607-4489-9EC0-4429230B4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c60bd4-7d37-4ba5-8837-415f5db27a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A696F2-445B-4E8B-9DA8-C92586F7D940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dc60bd4-7d37-4ba5-8837-415f5db27a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ISB kynning PRINT</Template>
  <TotalTime>0</TotalTime>
  <Words>1288</Words>
  <Application>Microsoft Office PowerPoint</Application>
  <PresentationFormat>Widescreen</PresentationFormat>
  <Paragraphs>310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Calibri</vt:lpstr>
      <vt:lpstr>Helvetica Light</vt:lpstr>
      <vt:lpstr>Lucida Grande</vt:lpstr>
      <vt:lpstr>Times New Roman</vt:lpstr>
      <vt:lpstr>TT Norms</vt:lpstr>
      <vt:lpstr>Blank</vt:lpstr>
      <vt:lpstr>think-cell Slide</vt:lpstr>
      <vt:lpstr>Þjóðhagsspá: Allt á uppleið?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Þjóðhagsspá  2020-2022</dc:title>
  <dc:creator/>
  <cp:lastModifiedBy/>
  <cp:revision>1</cp:revision>
  <dcterms:created xsi:type="dcterms:W3CDTF">2018-09-10T13:48:16Z</dcterms:created>
  <dcterms:modified xsi:type="dcterms:W3CDTF">2022-05-19T10:39:03Z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0x01010061F90D36BAACAF4196F87C18007B4A45</vt:lpwstr>
  </property>
</Properties>
</file>