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25"/>
  </p:notesMasterIdLst>
  <p:handoutMasterIdLst>
    <p:handoutMasterId r:id="rId26"/>
  </p:handoutMasterIdLst>
  <p:sldIdLst>
    <p:sldId id="264" r:id="rId5"/>
    <p:sldId id="507" r:id="rId6"/>
    <p:sldId id="506" r:id="rId7"/>
    <p:sldId id="508" r:id="rId8"/>
    <p:sldId id="581" r:id="rId9"/>
    <p:sldId id="512" r:id="rId10"/>
    <p:sldId id="514" r:id="rId11"/>
    <p:sldId id="515" r:id="rId12"/>
    <p:sldId id="516" r:id="rId13"/>
    <p:sldId id="518" r:id="rId14"/>
    <p:sldId id="580" r:id="rId15"/>
    <p:sldId id="582" r:id="rId16"/>
    <p:sldId id="587" r:id="rId17"/>
    <p:sldId id="454" r:id="rId18"/>
    <p:sldId id="453" r:id="rId19"/>
    <p:sldId id="456" r:id="rId20"/>
    <p:sldId id="457" r:id="rId21"/>
    <p:sldId id="458" r:id="rId22"/>
    <p:sldId id="523" r:id="rId23"/>
    <p:sldId id="492" r:id="rId24"/>
  </p:sldIdLst>
  <p:sldSz cx="9144000" cy="6858000" type="screen4x3"/>
  <p:notesSz cx="7104063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00A8"/>
    <a:srgbClr val="6600CC"/>
    <a:srgbClr val="FFFFFF"/>
    <a:srgbClr val="009900"/>
    <a:srgbClr val="336699"/>
    <a:srgbClr val="00CC66"/>
    <a:srgbClr val="3366CC"/>
    <a:srgbClr val="0066CC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0E9B4-B86F-42F3-8720-6A86B6B51FDF}" v="1" dt="2022-05-23T08:50:29.9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88" autoAdjust="0"/>
    <p:restoredTop sz="95807" autoAdjust="0"/>
  </p:normalViewPr>
  <p:slideViewPr>
    <p:cSldViewPr>
      <p:cViewPr varScale="1">
        <p:scale>
          <a:sx n="105" d="100"/>
          <a:sy n="105" d="100"/>
        </p:scale>
        <p:origin x="22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220"/>
    </p:cViewPr>
  </p:sorterViewPr>
  <p:notesViewPr>
    <p:cSldViewPr>
      <p:cViewPr varScale="1">
        <p:scale>
          <a:sx n="58" d="100"/>
          <a:sy n="58" d="100"/>
        </p:scale>
        <p:origin x="-1764" y="-7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ín Erna Arnardóttir" userId="05e94714-3ae1-4170-9f24-d7a09f72903b" providerId="ADAL" clId="{E530E9B4-B86F-42F3-8720-6A86B6B51FDF}"/>
    <pc:docChg chg="modSld modNotesMaster modHandout">
      <pc:chgData name="Kristín Erna Arnardóttir" userId="05e94714-3ae1-4170-9f24-d7a09f72903b" providerId="ADAL" clId="{E530E9B4-B86F-42F3-8720-6A86B6B51FDF}" dt="2022-05-23T08:50:29.928" v="0"/>
      <pc:docMkLst>
        <pc:docMk/>
      </pc:docMkLst>
      <pc:sldChg chg="modNotes">
        <pc:chgData name="Kristín Erna Arnardóttir" userId="05e94714-3ae1-4170-9f24-d7a09f72903b" providerId="ADAL" clId="{E530E9B4-B86F-42F3-8720-6A86B6B51FDF}" dt="2022-05-23T08:50:29.928" v="0"/>
        <pc:sldMkLst>
          <pc:docMk/>
          <pc:sldMk cId="0" sldId="264"/>
        </pc:sldMkLst>
      </pc:sldChg>
      <pc:sldChg chg="modNotes">
        <pc:chgData name="Kristín Erna Arnardóttir" userId="05e94714-3ae1-4170-9f24-d7a09f72903b" providerId="ADAL" clId="{E530E9B4-B86F-42F3-8720-6A86B6B51FDF}" dt="2022-05-23T08:50:29.928" v="0"/>
        <pc:sldMkLst>
          <pc:docMk/>
          <pc:sldMk cId="915324728" sldId="4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9049" cy="5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06" tIns="47903" rIns="95806" bIns="47903" numCol="1" anchor="t" anchorCtr="0" compatLnSpc="1">
            <a:prstTxWarp prst="textNoShape">
              <a:avLst/>
            </a:prstTxWarp>
          </a:bodyPr>
          <a:lstStyle>
            <a:lvl1pPr>
              <a:defRPr sz="1300" i="0"/>
            </a:lvl1pPr>
          </a:lstStyle>
          <a:p>
            <a:endParaRPr lang="is-I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014" y="0"/>
            <a:ext cx="3079049" cy="5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06" tIns="47903" rIns="95806" bIns="47903" numCol="1" anchor="t" anchorCtr="0" compatLnSpc="1">
            <a:prstTxWarp prst="textNoShape">
              <a:avLst/>
            </a:prstTxWarp>
          </a:bodyPr>
          <a:lstStyle>
            <a:lvl1pPr algn="r">
              <a:defRPr sz="1300" i="0"/>
            </a:lvl1pPr>
          </a:lstStyle>
          <a:p>
            <a:endParaRPr lang="is-I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2802"/>
            <a:ext cx="3079049" cy="5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06" tIns="47903" rIns="95806" bIns="47903" numCol="1" anchor="b" anchorCtr="0" compatLnSpc="1">
            <a:prstTxWarp prst="textNoShape">
              <a:avLst/>
            </a:prstTxWarp>
          </a:bodyPr>
          <a:lstStyle>
            <a:lvl1pPr>
              <a:defRPr sz="1300" i="0"/>
            </a:lvl1pPr>
          </a:lstStyle>
          <a:p>
            <a:endParaRPr lang="is-I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014" y="9722802"/>
            <a:ext cx="3079049" cy="5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06" tIns="47903" rIns="95806" bIns="47903" numCol="1" anchor="b" anchorCtr="0" compatLnSpc="1">
            <a:prstTxWarp prst="textNoShape">
              <a:avLst/>
            </a:prstTxWarp>
          </a:bodyPr>
          <a:lstStyle>
            <a:lvl1pPr algn="r">
              <a:defRPr sz="1300" i="0"/>
            </a:lvl1pPr>
          </a:lstStyle>
          <a:p>
            <a:fld id="{0715717E-121E-4A47-94F0-D9FBEB7A5A3C}" type="slidenum">
              <a:rPr lang="is-IS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38488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9049" cy="5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06" tIns="47903" rIns="95806" bIns="47903" numCol="1" anchor="t" anchorCtr="0" compatLnSpc="1">
            <a:prstTxWarp prst="textNoShape">
              <a:avLst/>
            </a:prstTxWarp>
          </a:bodyPr>
          <a:lstStyle>
            <a:lvl1pPr>
              <a:defRPr sz="1300" i="0"/>
            </a:lvl1pPr>
          </a:lstStyle>
          <a:p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014" y="0"/>
            <a:ext cx="3079049" cy="5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06" tIns="47903" rIns="95806" bIns="47903" numCol="1" anchor="t" anchorCtr="0" compatLnSpc="1">
            <a:prstTxWarp prst="textNoShape">
              <a:avLst/>
            </a:prstTxWarp>
          </a:bodyPr>
          <a:lstStyle>
            <a:lvl1pPr algn="r">
              <a:defRPr sz="1300" i="0"/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663" y="4862222"/>
            <a:ext cx="5208741" cy="460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06" tIns="47903" rIns="95806" bIns="47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2802"/>
            <a:ext cx="3079049" cy="5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06" tIns="47903" rIns="95806" bIns="47903" numCol="1" anchor="b" anchorCtr="0" compatLnSpc="1">
            <a:prstTxWarp prst="textNoShape">
              <a:avLst/>
            </a:prstTxWarp>
          </a:bodyPr>
          <a:lstStyle>
            <a:lvl1pPr>
              <a:defRPr sz="1300" i="0"/>
            </a:lvl1pPr>
          </a:lstStyle>
          <a:p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014" y="9722802"/>
            <a:ext cx="3079049" cy="5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06" tIns="47903" rIns="95806" bIns="47903" numCol="1" anchor="b" anchorCtr="0" compatLnSpc="1">
            <a:prstTxWarp prst="textNoShape">
              <a:avLst/>
            </a:prstTxWarp>
          </a:bodyPr>
          <a:lstStyle>
            <a:lvl1pPr algn="r">
              <a:defRPr sz="1300" i="0"/>
            </a:lvl1pPr>
          </a:lstStyle>
          <a:p>
            <a:fld id="{364F519A-7DAD-4EF8-A12A-1AC81E2FAD4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9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DE57B-6224-419B-9082-00FBC7971271}" type="slidenum">
              <a:rPr lang="en-GB"/>
              <a:pPr/>
              <a:t>1</a:t>
            </a:fld>
            <a:endParaRPr lang="en-GB"/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69938"/>
            <a:ext cx="5108575" cy="3832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61" y="4865502"/>
            <a:ext cx="5205343" cy="430611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082" tIns="47041" rIns="94082" bIns="47041"/>
          <a:lstStyle/>
          <a:p>
            <a:endParaRPr lang="is-IS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72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349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16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01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187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455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039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304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267D2-2D89-4D36-A884-27218AF556D2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8538" y="769938"/>
            <a:ext cx="5113337" cy="3833812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582" y="4866155"/>
            <a:ext cx="5204906" cy="430600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338" tIns="47170" rIns="94338" bIns="47170"/>
          <a:lstStyle/>
          <a:p>
            <a:pPr algn="just" eaLnBrk="1" hangingPunct="1"/>
            <a:endParaRPr lang="is-IS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41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23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913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22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6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182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975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6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F519A-7DAD-4EF8-A12A-1AC81E2FAD46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41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5791200" y="533400"/>
            <a:ext cx="3046413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is-I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524000" y="1905000"/>
            <a:ext cx="3960813" cy="1066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0" indent="0">
              <a:buFont typeface="Wingdings" pitchFamily="2" charset="2"/>
              <a:buNone/>
              <a:defRPr sz="2400" b="1">
                <a:solidFill>
                  <a:schemeClr val="bg2"/>
                </a:solidFill>
              </a:defRPr>
            </a:lvl1pPr>
          </a:lstStyle>
          <a:p>
            <a:endParaRPr lang="is-I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0"/>
            <a:ext cx="838200" cy="6858000"/>
          </a:xfrm>
          <a:prstGeom prst="rect">
            <a:avLst/>
          </a:prstGeom>
          <a:solidFill>
            <a:srgbClr val="5400A8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endParaRPr lang="is-IS" i="0">
              <a:solidFill>
                <a:srgbClr val="5400A8"/>
              </a:solidFill>
            </a:endParaRPr>
          </a:p>
        </p:txBody>
      </p:sp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1828800" y="2057400"/>
            <a:ext cx="571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s-IS" i="0"/>
          </a:p>
        </p:txBody>
      </p:sp>
      <p:pic>
        <p:nvPicPr>
          <p:cNvPr id="25634" name="Picture 34" descr="C:\Documents and Settings\eythor.EYTHOR-HEIMA\My Documents\THEKKINGARMIDLUN\Baeklingur_THM\logo_fjolublatt.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391400" y="228600"/>
            <a:ext cx="1524000" cy="8159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003F7E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003F7E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003F7E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003F7E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003F7E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3F7E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3F7E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3F7E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3F7E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3962400" y="5486400"/>
            <a:ext cx="487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is-IS" sz="2000" i="0">
              <a:solidFill>
                <a:srgbClr val="333399"/>
              </a:solidFill>
              <a:latin typeface="Arial Black" pitchFamily="34" charset="0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571472" y="6143644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endParaRPr lang="en-GB" sz="2000" i="0" dirty="0">
              <a:solidFill>
                <a:srgbClr val="5400A8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1340768"/>
            <a:ext cx="813690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800" b="1" i="0" dirty="0">
                <a:solidFill>
                  <a:srgbClr val="5400A8"/>
                </a:solidFill>
                <a:latin typeface="Verdana" pitchFamily="34" charset="0"/>
              </a:rPr>
              <a:t>Eru ekki allir í stuði?</a:t>
            </a:r>
          </a:p>
          <a:p>
            <a:pPr algn="ctr"/>
            <a:endParaRPr lang="is-IS" sz="900" b="1" i="0" dirty="0">
              <a:latin typeface="Verdana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C98E1C4-58E7-40C9-A65B-49BD4640F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1683" y="5403482"/>
            <a:ext cx="309014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s-IS" b="1" i="0" dirty="0">
              <a:latin typeface="Arial" charset="0"/>
            </a:endParaRPr>
          </a:p>
          <a:p>
            <a:pPr algn="ctr"/>
            <a:r>
              <a:rPr lang="is-IS" sz="2000" b="1" i="0" dirty="0">
                <a:solidFill>
                  <a:srgbClr val="5400A8"/>
                </a:solidFill>
                <a:latin typeface="Arial" charset="0"/>
              </a:rPr>
              <a:t>Ingrid Kuhlman, </a:t>
            </a:r>
          </a:p>
          <a:p>
            <a:pPr algn="ctr"/>
            <a:r>
              <a:rPr lang="is-IS" sz="1800" b="1" i="0" dirty="0" err="1">
                <a:solidFill>
                  <a:srgbClr val="5400A8"/>
                </a:solidFill>
                <a:latin typeface="Arial" charset="0"/>
              </a:rPr>
              <a:t>MSc</a:t>
            </a:r>
            <a:r>
              <a:rPr lang="is-IS" sz="1800" b="1" i="0" dirty="0">
                <a:solidFill>
                  <a:srgbClr val="5400A8"/>
                </a:solidFill>
                <a:latin typeface="Arial" charset="0"/>
              </a:rPr>
              <a:t> í hagnýtri jákvæðri sálfræði (MAPP)</a:t>
            </a:r>
            <a:endParaRPr lang="is-IS" sz="1800" dirty="0">
              <a:solidFill>
                <a:srgbClr val="5400A8"/>
              </a:solidFill>
            </a:endParaRPr>
          </a:p>
        </p:txBody>
      </p:sp>
      <p:pic>
        <p:nvPicPr>
          <p:cNvPr id="3" name="Mynd 2">
            <a:extLst>
              <a:ext uri="{FF2B5EF4-FFF2-40B4-BE49-F238E27FC236}">
                <a16:creationId xmlns:a16="http://schemas.microsoft.com/office/drawing/2014/main" id="{BB5CA484-1DF4-A680-34C0-A28B0DC05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16138" r="5112" b="31187"/>
          <a:stretch/>
        </p:blipFill>
        <p:spPr>
          <a:xfrm>
            <a:off x="899592" y="2392725"/>
            <a:ext cx="8162232" cy="243130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211784" y="1484784"/>
            <a:ext cx="3672408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Eykur vellíðan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Víma </a:t>
            </a:r>
            <a:r>
              <a:rPr lang="is-IS" i="0" dirty="0" err="1">
                <a:latin typeface="Verdana" pitchFamily="34" charset="0"/>
              </a:rPr>
              <a:t>gefandans</a:t>
            </a:r>
            <a:endParaRPr lang="is-IS" i="0" dirty="0">
              <a:latin typeface="Verdana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Góðverk eru smitandi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Hugurinn skiptir mestu máli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1C1F52-240E-4FD0-B749-3B147FFD5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7018" y="726926"/>
            <a:ext cx="367240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Gerum góðverk</a:t>
            </a:r>
            <a:endParaRPr lang="en-GB" sz="2800" dirty="0">
              <a:solidFill>
                <a:srgbClr val="5400A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10E50-EC7F-49C4-8174-A9A67AC2D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0" r="16733"/>
          <a:stretch/>
        </p:blipFill>
        <p:spPr>
          <a:xfrm>
            <a:off x="4932040" y="0"/>
            <a:ext cx="432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72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4880223" y="1772816"/>
            <a:ext cx="414340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Minnkar streitu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Hjartastyrkjandi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Bætir minnið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Losar um spennu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Skapar fjarlægð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Eflir tengsl við aðra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94E02FC-0B4C-4D85-84A5-37EF0B97A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03746" y="1047750"/>
            <a:ext cx="468052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Höldum í húmorinn</a:t>
            </a:r>
            <a:endParaRPr lang="en-GB" sz="2800" dirty="0">
              <a:solidFill>
                <a:srgbClr val="5400A8"/>
              </a:solidFill>
            </a:endParaRPr>
          </a:p>
        </p:txBody>
      </p:sp>
      <p:pic>
        <p:nvPicPr>
          <p:cNvPr id="11" name="Picture 10" descr="A picture containing grass, outdoor, field, small&#10;&#10;Description automatically generated">
            <a:extLst>
              <a:ext uri="{FF2B5EF4-FFF2-40B4-BE49-F238E27FC236}">
                <a16:creationId xmlns:a16="http://schemas.microsoft.com/office/drawing/2014/main" id="{4BEA83BE-121E-4DAA-90AF-C0E1FE767E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1" r="17602"/>
          <a:stretch/>
        </p:blipFill>
        <p:spPr>
          <a:xfrm>
            <a:off x="-7303" y="0"/>
            <a:ext cx="4680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9A426E6-863A-4F0A-B389-41C6CEFBF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1" y="149742"/>
            <a:ext cx="2993687" cy="39860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4908D77A-F4A4-4FEC-B9F9-3B874D619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96" y="117167"/>
            <a:ext cx="2316717" cy="35079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9256CFE6-D0D9-414F-A68D-5E6D55BDC6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b="79400"/>
          <a:stretch/>
        </p:blipFill>
        <p:spPr>
          <a:xfrm>
            <a:off x="3425583" y="3875654"/>
            <a:ext cx="2597567" cy="5954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Mynd 3" descr="Mynd sem inniheldur texti, tafla&#10;&#10;Lýsing sjálfkrafa búin til">
            <a:extLst>
              <a:ext uri="{FF2B5EF4-FFF2-40B4-BE49-F238E27FC236}">
                <a16:creationId xmlns:a16="http://schemas.microsoft.com/office/drawing/2014/main" id="{9C1E1B90-CDB8-4343-92FE-8BEEB2C0E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651424"/>
            <a:ext cx="3081620" cy="20800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Mynd 7" descr="Mynd sem inniheldur texti, hundur, innandyra, fart�lva&#10;&#10;Lýsing sjálfkrafa búin til">
            <a:extLst>
              <a:ext uri="{FF2B5EF4-FFF2-40B4-BE49-F238E27FC236}">
                <a16:creationId xmlns:a16="http://schemas.microsoft.com/office/drawing/2014/main" id="{A2182616-594A-4051-91B1-5A938D952C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9"/>
          <a:stretch/>
        </p:blipFill>
        <p:spPr>
          <a:xfrm>
            <a:off x="6357476" y="117167"/>
            <a:ext cx="2645713" cy="22677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Mynd 15">
            <a:extLst>
              <a:ext uri="{FF2B5EF4-FFF2-40B4-BE49-F238E27FC236}">
                <a16:creationId xmlns:a16="http://schemas.microsoft.com/office/drawing/2014/main" id="{DF20E858-2D34-45FB-ABE9-4EC6F88941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91" y="2589386"/>
            <a:ext cx="2518971" cy="17925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Mynd 19" descr="Mynd sem inniheldur texti, ma�ur, einstaklingur, fars�mi&#10;&#10;Lýsing sjálfkrafa búin til">
            <a:extLst>
              <a:ext uri="{FF2B5EF4-FFF2-40B4-BE49-F238E27FC236}">
                <a16:creationId xmlns:a16="http://schemas.microsoft.com/office/drawing/2014/main" id="{E00D4666-0264-4B35-B3BA-1A37E0638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" y="4365104"/>
            <a:ext cx="3042750" cy="23431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14357CA-F5CA-05DD-8477-525868A6F8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79" y="4471065"/>
            <a:ext cx="2182083" cy="23008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2974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320-WA0010">
            <a:hlinkClick r:id="" action="ppaction://media"/>
            <a:extLst>
              <a:ext uri="{FF2B5EF4-FFF2-40B4-BE49-F238E27FC236}">
                <a16:creationId xmlns:a16="http://schemas.microsoft.com/office/drawing/2014/main" id="{2435075A-AD7B-4C5A-B5E9-7E9F2E9539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832" y="137301"/>
            <a:ext cx="3709257" cy="658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5617" y="886544"/>
            <a:ext cx="6696743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dirty="0">
                <a:solidFill>
                  <a:srgbClr val="5400A8"/>
                </a:solidFill>
              </a:rPr>
              <a:t>Jákvæð inngrip</a:t>
            </a:r>
            <a:endParaRPr lang="en-GB" dirty="0">
              <a:solidFill>
                <a:srgbClr val="5400A8"/>
              </a:solidFill>
            </a:endParaRP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115617" y="1700808"/>
            <a:ext cx="807500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</a:pPr>
            <a:r>
              <a:rPr lang="is-IS" i="0" dirty="0">
                <a:latin typeface="Verdana" pitchFamily="34" charset="0"/>
              </a:rPr>
              <a:t>Markmiðið að stuðla að </a:t>
            </a:r>
            <a:r>
              <a:rPr lang="is-IS" i="0" u="sng" dirty="0">
                <a:latin typeface="Verdana" pitchFamily="34" charset="0"/>
              </a:rPr>
              <a:t>jákvæðum</a:t>
            </a:r>
            <a:r>
              <a:rPr lang="is-IS" i="0" dirty="0">
                <a:latin typeface="Verdana" pitchFamily="34" charset="0"/>
              </a:rPr>
              <a:t> tilfinningum, </a:t>
            </a:r>
            <a:r>
              <a:rPr lang="is-IS" i="0" u="sng" dirty="0">
                <a:latin typeface="Verdana" pitchFamily="34" charset="0"/>
              </a:rPr>
              <a:t>jákvæðri</a:t>
            </a:r>
            <a:r>
              <a:rPr lang="is-IS" i="0" dirty="0">
                <a:latin typeface="Verdana" pitchFamily="34" charset="0"/>
              </a:rPr>
              <a:t> hegðun og </a:t>
            </a:r>
            <a:r>
              <a:rPr lang="is-IS" i="0" u="sng" dirty="0">
                <a:latin typeface="Verdana" pitchFamily="34" charset="0"/>
              </a:rPr>
              <a:t>jákvæðum</a:t>
            </a:r>
            <a:r>
              <a:rPr lang="is-IS" i="0" dirty="0">
                <a:latin typeface="Verdana" pitchFamily="34" charset="0"/>
              </a:rPr>
              <a:t> hugsunum.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7EE6108-F46B-46DA-A0E5-97E797743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18562"/>
            <a:ext cx="5622508" cy="39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31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2204864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50210" y="690686"/>
            <a:ext cx="3925846" cy="79409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Þrjár æfingar</a:t>
            </a:r>
            <a:endParaRPr lang="en-GB" sz="3200" dirty="0">
              <a:solidFill>
                <a:srgbClr val="5400A8"/>
              </a:solidFill>
            </a:endParaRP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932652" y="1556792"/>
            <a:ext cx="4143404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Þakklætisæfing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Þrír góðir hlutir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Þrír fyndnir hlutir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r="7679"/>
          <a:stretch/>
        </p:blipFill>
        <p:spPr>
          <a:xfrm>
            <a:off x="4499992" y="-24555"/>
            <a:ext cx="5112568" cy="690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01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701824"/>
            <a:ext cx="421481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1. Þakklætisæfing</a:t>
            </a:r>
            <a:endParaRPr lang="en-GB" sz="2800" dirty="0">
              <a:solidFill>
                <a:srgbClr val="5400A8"/>
              </a:solidFill>
            </a:endParaRP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950090" y="1490409"/>
            <a:ext cx="414340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Eykur vellíðan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Styrkir samskipti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Eykur seiglu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Bætir svefn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Minnkar streitu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Dregur úr öfund, reiði og græðgi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Eykur almenna ánægju með lífið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67DBC-1806-4B0F-851B-8ECFBCF72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95" y="3933057"/>
            <a:ext cx="3851776" cy="2781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1C2FA-BBB2-4E8A-9C79-9937ECA61036}"/>
              </a:ext>
            </a:extLst>
          </p:cNvPr>
          <p:cNvSpPr txBox="1"/>
          <p:nvPr/>
        </p:nvSpPr>
        <p:spPr>
          <a:xfrm>
            <a:off x="6177182" y="4141291"/>
            <a:ext cx="1858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000" b="1" i="0" dirty="0">
                <a:latin typeface="Verdana" panose="020B0604030504040204" pitchFamily="34" charset="0"/>
                <a:ea typeface="Verdana" panose="020B0604030504040204" pitchFamily="34" charset="0"/>
              </a:rPr>
              <a:t>Nick </a:t>
            </a:r>
            <a:r>
              <a:rPr lang="is-IS" sz="2000" b="1" i="0" dirty="0" err="1">
                <a:latin typeface="Verdana" panose="020B0604030504040204" pitchFamily="34" charset="0"/>
                <a:ea typeface="Verdana" panose="020B0604030504040204" pitchFamily="34" charset="0"/>
              </a:rPr>
              <a:t>Vujicic</a:t>
            </a:r>
            <a:endParaRPr lang="is-IS" sz="2000" b="1" i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5F70036-E61C-4C0E-A9D3-1FB9692DF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19" y="1016865"/>
            <a:ext cx="3824251" cy="28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3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99592" y="769032"/>
            <a:ext cx="421481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2. Þrír góðir hlutir</a:t>
            </a:r>
            <a:endParaRPr lang="en-GB" sz="3200" dirty="0">
              <a:solidFill>
                <a:srgbClr val="5400A8"/>
              </a:solidFill>
            </a:endParaRP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899592" y="1628800"/>
            <a:ext cx="414340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Breytir hugsunum okkar.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Erum ekki mjög minnug um góða hluti.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Eykur vellíðan og dregur úr einkennum þunglyndis í sex mánuði á eftir.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pic>
        <p:nvPicPr>
          <p:cNvPr id="5" name="Picture 4" descr="A cup of coffee&#10;&#10;Description automatically generated">
            <a:extLst>
              <a:ext uri="{FF2B5EF4-FFF2-40B4-BE49-F238E27FC236}">
                <a16:creationId xmlns:a16="http://schemas.microsoft.com/office/drawing/2014/main" id="{559882F0-5612-4C32-8D98-5CE04B21F8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35037"/>
          <a:stretch/>
        </p:blipFill>
        <p:spPr>
          <a:xfrm>
            <a:off x="5071596" y="0"/>
            <a:ext cx="4536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68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5616" y="667981"/>
            <a:ext cx="4429156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dirty="0">
                <a:solidFill>
                  <a:srgbClr val="5400A8"/>
                </a:solidFill>
              </a:rPr>
              <a:t>3. Þrír fyndnir hlutir</a:t>
            </a:r>
            <a:endParaRPr lang="en-GB" dirty="0">
              <a:solidFill>
                <a:srgbClr val="5400A8"/>
              </a:solidFill>
            </a:endParaRP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899592" y="1988840"/>
            <a:ext cx="442915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Sterk tengsl milli húmors og lífsánægju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Gleði veitir vörn gegn neikvæðum tilfinningum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Tafarlaus og dýpri upplifun á jákvæðum tilfinningum 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Engar aukaverkanir </a:t>
            </a:r>
            <a:r>
              <a:rPr lang="is-IS" i="0" dirty="0">
                <a:latin typeface="Verdana" pitchFamily="34" charset="0"/>
                <a:sym typeface="Wingdings" panose="05000000000000000000" pitchFamily="2" charset="2"/>
              </a:rPr>
              <a:t></a:t>
            </a: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pic>
        <p:nvPicPr>
          <p:cNvPr id="3" name="Picture 2" descr="A dog wearing a hat&#10;&#10;Description automatically generated">
            <a:extLst>
              <a:ext uri="{FF2B5EF4-FFF2-40B4-BE49-F238E27FC236}">
                <a16:creationId xmlns:a16="http://schemas.microsoft.com/office/drawing/2014/main" id="{4230A98D-091A-4F9F-8177-422B85F2B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 r="3673"/>
          <a:stretch/>
        </p:blipFill>
        <p:spPr>
          <a:xfrm>
            <a:off x="5220072" y="1556792"/>
            <a:ext cx="3786511" cy="474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69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laughing">
            <a:hlinkClick r:id="" action="ppaction://media"/>
            <a:extLst>
              <a:ext uri="{FF2B5EF4-FFF2-40B4-BE49-F238E27FC236}">
                <a16:creationId xmlns:a16="http://schemas.microsoft.com/office/drawing/2014/main" id="{CCAF9E9E-BC42-4B07-88C2-0EDA93B99F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340768"/>
            <a:ext cx="81993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187624" y="2373982"/>
            <a:ext cx="3960440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Tilfinningar okkar eru tengdar hugsunum okkar og viðbrögðum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Kvíði og ótti eru eðlilegar tilfinningar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Taka eftir og nefna tilfinningar sínar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Áhyggjuhálftími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Arial" panose="020B0604020202020204" pitchFamily="34" charset="0"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1C1F52-240E-4FD0-B749-3B147FFD5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629816"/>
            <a:ext cx="4896544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Skiljum og viðurkennum líðan okkar</a:t>
            </a:r>
            <a:endParaRPr lang="en-GB" sz="2800" dirty="0">
              <a:solidFill>
                <a:srgbClr val="5400A8"/>
              </a:solidFill>
            </a:endParaRPr>
          </a:p>
        </p:txBody>
      </p:sp>
      <p:pic>
        <p:nvPicPr>
          <p:cNvPr id="3" name="Picture 2" descr="A picture containing indoor, table, person, desk&#10;&#10;Description automatically generated">
            <a:extLst>
              <a:ext uri="{FF2B5EF4-FFF2-40B4-BE49-F238E27FC236}">
                <a16:creationId xmlns:a16="http://schemas.microsoft.com/office/drawing/2014/main" id="{1F1894DB-E7B8-443D-A287-83DB30262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/>
          <a:stretch/>
        </p:blipFill>
        <p:spPr>
          <a:xfrm>
            <a:off x="5467795" y="0"/>
            <a:ext cx="4216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0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nty Python">
            <a:hlinkClick r:id="" action="ppaction://media"/>
            <a:extLst>
              <a:ext uri="{FF2B5EF4-FFF2-40B4-BE49-F238E27FC236}">
                <a16:creationId xmlns:a16="http://schemas.microsoft.com/office/drawing/2014/main" id="{3D301CF2-1ADD-39B9-D8F3-FA37F9E29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0550" y="1905000"/>
            <a:ext cx="5422900" cy="3048000"/>
          </a:xfrm>
          <a:prstGeom prst="rect">
            <a:avLst/>
          </a:prstGeom>
        </p:spPr>
      </p:pic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3962400" y="5486400"/>
            <a:ext cx="487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</a:pPr>
            <a:endParaRPr lang="is-IS" sz="2000" i="0">
              <a:solidFill>
                <a:srgbClr val="333399"/>
              </a:solidFill>
              <a:latin typeface="Arial Black" pitchFamily="34" charset="0"/>
            </a:endParaRPr>
          </a:p>
        </p:txBody>
      </p:sp>
      <p:pic>
        <p:nvPicPr>
          <p:cNvPr id="2" name="Monty Python">
            <a:hlinkClick r:id="" action="ppaction://media"/>
            <a:extLst>
              <a:ext uri="{FF2B5EF4-FFF2-40B4-BE49-F238E27FC236}">
                <a16:creationId xmlns:a16="http://schemas.microsoft.com/office/drawing/2014/main" id="{A1842064-A8B9-4680-A8F3-9BD3832A01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CD147-77D9-43D3-B7B5-C5834285F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77" y="0"/>
            <a:ext cx="11760109" cy="6858000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22735F2B-C206-4213-91EE-AF21BB984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023" y="5728388"/>
            <a:ext cx="88392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is-IS" sz="3600" i="0" dirty="0">
                <a:solidFill>
                  <a:srgbClr val="FFFFFF"/>
                </a:solidFill>
                <a:latin typeface="+mn-lt"/>
              </a:rPr>
              <a:t>Horfðu á björtu hliðarnar og vertu jákvæð fyrirmynd</a:t>
            </a:r>
            <a:endParaRPr lang="is-IS" sz="6600" b="1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is-IS" sz="4400" b="1" i="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6000" i="0" u="sng" dirty="0">
              <a:solidFill>
                <a:srgbClr val="33339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24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187624" y="1700808"/>
            <a:ext cx="3672408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Neikvæði-skekkja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Draga úr fréttalestri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Sækja í og deila jákvæðum fréttum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Takmarka hversu mikið við tölum um neikvæðar fréttir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1C1F52-240E-4FD0-B749-3B147FFD5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43608" y="548680"/>
            <a:ext cx="468052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Tökum okkur fréttapásu</a:t>
            </a:r>
            <a:endParaRPr lang="en-GB" sz="2800" dirty="0">
              <a:solidFill>
                <a:srgbClr val="5400A8"/>
              </a:solidFill>
            </a:endParaRPr>
          </a:p>
        </p:txBody>
      </p:sp>
      <p:pic>
        <p:nvPicPr>
          <p:cNvPr id="3" name="Picture 2" descr="A picture containing person, outdoor, water, man&#10;&#10;Description automatically generated">
            <a:extLst>
              <a:ext uri="{FF2B5EF4-FFF2-40B4-BE49-F238E27FC236}">
                <a16:creationId xmlns:a16="http://schemas.microsoft.com/office/drawing/2014/main" id="{10C95C4B-A3A9-40A8-9CA9-9F086F4ED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4139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4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1C1F52-240E-4FD0-B749-3B147FFD5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43608" y="557808"/>
            <a:ext cx="612068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Samþykkjum það sem við höfum ekki stjórn á</a:t>
            </a:r>
            <a:endParaRPr lang="en-GB" sz="2800" dirty="0">
              <a:solidFill>
                <a:srgbClr val="5400A8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C41CD0-0255-4895-B182-0494A9AB4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1844824"/>
            <a:ext cx="3672408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</a:pPr>
            <a:r>
              <a:rPr lang="is-IS" b="1" i="0" dirty="0">
                <a:latin typeface="Verdana" pitchFamily="34" charset="0"/>
              </a:rPr>
              <a:t>Stjórna ekki: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sz="2000" i="0" dirty="0">
                <a:latin typeface="Verdana" pitchFamily="34" charset="0"/>
              </a:rPr>
              <a:t>Hvort við fáum aðra bylgju eða nýtt afbrigði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sz="2000" i="0" dirty="0">
                <a:latin typeface="Verdana" pitchFamily="34" charset="0"/>
              </a:rPr>
              <a:t>Hverjir vinna kosningarnar eða Eurovision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sz="2000" i="0" dirty="0">
                <a:latin typeface="Verdana" pitchFamily="34" charset="0"/>
              </a:rPr>
              <a:t>Hegðun og viðhorfi annarra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Arial" panose="020B0604020202020204" pitchFamily="34" charset="0"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61B8880-155B-4839-8789-88D4E4B40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72" y="1855574"/>
            <a:ext cx="3672408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</a:pPr>
            <a:r>
              <a:rPr lang="is-IS" b="1" i="0" dirty="0">
                <a:latin typeface="Verdana" pitchFamily="34" charset="0"/>
              </a:rPr>
              <a:t>Get stjórnað: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sz="2000" i="0" dirty="0">
                <a:latin typeface="Verdana" pitchFamily="34" charset="0"/>
              </a:rPr>
              <a:t>Fréttaáhorfi og -lestri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sz="2000" i="0" dirty="0">
                <a:latin typeface="Verdana" pitchFamily="34" charset="0"/>
              </a:rPr>
              <a:t>Persónulegum sóttvörnum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sz="2000" i="0" dirty="0">
                <a:latin typeface="Verdana" pitchFamily="34" charset="0"/>
              </a:rPr>
              <a:t>Viðhorfi mínu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sz="2000" i="0" dirty="0">
                <a:latin typeface="Verdana" pitchFamily="34" charset="0"/>
              </a:rPr>
              <a:t>Því hvert ég beini athyglinni og hvernig ég bregst við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sz="2000" i="0" dirty="0">
              <a:latin typeface="Verdana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sz="2000" i="0" dirty="0">
              <a:latin typeface="Verdana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Arial" panose="020B0604020202020204" pitchFamily="34" charset="0"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pic>
        <p:nvPicPr>
          <p:cNvPr id="3" name="Picture 2" descr="A picture containing sitting, table, pizza, doughnut&#10;&#10;Description automatically generated">
            <a:extLst>
              <a:ext uri="{FF2B5EF4-FFF2-40B4-BE49-F238E27FC236}">
                <a16:creationId xmlns:a16="http://schemas.microsoft.com/office/drawing/2014/main" id="{AFC37F22-62A1-47BD-9B7E-BD0B0458C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36350"/>
          <a:stretch/>
        </p:blipFill>
        <p:spPr>
          <a:xfrm>
            <a:off x="3914108" y="5156249"/>
            <a:ext cx="2611928" cy="15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10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091175" y="1441219"/>
            <a:ext cx="3744416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0" indent="-342900">
              <a:buClr>
                <a:srgbClr val="9966FF"/>
              </a:buClr>
              <a:buFont typeface="Arial" panose="020B0604020202020204" pitchFamily="34" charset="0"/>
              <a:buChar char="•"/>
            </a:pPr>
            <a:r>
              <a:rPr lang="is-IS" i="0" dirty="0">
                <a:latin typeface="+mn-lt"/>
              </a:rPr>
              <a:t>Ég verð að hreyfa mig meira</a:t>
            </a:r>
            <a:endParaRPr lang="en-GB" i="0" dirty="0">
              <a:latin typeface="+mn-lt"/>
            </a:endParaRPr>
          </a:p>
          <a:p>
            <a:pPr marL="342900" indent="-342900">
              <a:buClr>
                <a:srgbClr val="9966FF"/>
              </a:buClr>
              <a:buFont typeface="Arial" panose="020B0604020202020204" pitchFamily="34" charset="0"/>
              <a:buChar char="•"/>
            </a:pPr>
            <a:r>
              <a:rPr lang="is-IS" i="0" dirty="0">
                <a:latin typeface="+mn-lt"/>
              </a:rPr>
              <a:t>Ég ætti að hreyfa mig meira</a:t>
            </a:r>
          </a:p>
          <a:p>
            <a:pPr marL="342900" lvl="0" indent="-342900">
              <a:buClr>
                <a:srgbClr val="9966FF"/>
              </a:buClr>
              <a:buFont typeface="Arial" panose="020B0604020202020204" pitchFamily="34" charset="0"/>
              <a:buChar char="•"/>
            </a:pPr>
            <a:r>
              <a:rPr lang="is-IS" i="0" dirty="0">
                <a:latin typeface="+mn-lt"/>
              </a:rPr>
              <a:t>Mig langar til að hreyfa mig meira</a:t>
            </a:r>
          </a:p>
          <a:p>
            <a:pPr marL="342900" indent="-342900">
              <a:buClr>
                <a:srgbClr val="9966FF"/>
              </a:buClr>
              <a:buFont typeface="Arial" panose="020B0604020202020204" pitchFamily="34" charset="0"/>
              <a:buChar char="•"/>
            </a:pPr>
            <a:r>
              <a:rPr lang="is-IS" i="0" dirty="0">
                <a:latin typeface="+mn-lt"/>
              </a:rPr>
              <a:t>Ég ætla að hreyfa mig meira </a:t>
            </a:r>
            <a:endParaRPr lang="en-GB" i="0" dirty="0">
              <a:latin typeface="+mn-lt"/>
            </a:endParaRPr>
          </a:p>
          <a:p>
            <a:pPr marL="342900" lvl="0" indent="-342900">
              <a:buClr>
                <a:srgbClr val="9966FF"/>
              </a:buClr>
              <a:buFont typeface="Arial" panose="020B0604020202020204" pitchFamily="34" charset="0"/>
              <a:buChar char="•"/>
            </a:pPr>
            <a:r>
              <a:rPr lang="is-IS" i="0" dirty="0">
                <a:latin typeface="+mn-lt"/>
              </a:rPr>
              <a:t>Ég elska að hreyfa mig</a:t>
            </a:r>
            <a:endParaRPr lang="en-GB" i="0" dirty="0">
              <a:latin typeface="+mn-lt"/>
            </a:endParaRPr>
          </a:p>
          <a:p>
            <a:pPr marL="342900" lvl="0" indent="-342900">
              <a:buClr>
                <a:srgbClr val="9966FF"/>
              </a:buClr>
              <a:buFont typeface="Arial" panose="020B0604020202020204" pitchFamily="34" charset="0"/>
              <a:buChar char="•"/>
            </a:pPr>
            <a:r>
              <a:rPr lang="is-IS" i="0" dirty="0">
                <a:latin typeface="+mn-lt"/>
              </a:rPr>
              <a:t>Ég er svo heppin(n) að geta hreyft mig</a:t>
            </a:r>
            <a:endParaRPr lang="en-GB" i="0" dirty="0">
              <a:latin typeface="+mn-lt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1C1F52-240E-4FD0-B749-3B147FFD5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313218"/>
            <a:ext cx="468052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Hugum að tungumálinu</a:t>
            </a:r>
            <a:endParaRPr lang="en-GB" sz="2800" dirty="0">
              <a:solidFill>
                <a:srgbClr val="5400A8"/>
              </a:solidFill>
            </a:endParaRPr>
          </a:p>
        </p:txBody>
      </p:sp>
      <p:pic>
        <p:nvPicPr>
          <p:cNvPr id="5" name="Picture 4" descr="A picture containing person, swimming, sport, water&#10;&#10;Description automatically generated">
            <a:extLst>
              <a:ext uri="{FF2B5EF4-FFF2-40B4-BE49-F238E27FC236}">
                <a16:creationId xmlns:a16="http://schemas.microsoft.com/office/drawing/2014/main" id="{CB542709-4A6A-42D9-974A-18DD6BDBD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r="19519"/>
          <a:stretch/>
        </p:blipFill>
        <p:spPr>
          <a:xfrm>
            <a:off x="4955165" y="0"/>
            <a:ext cx="4608512" cy="697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8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115616" y="1844824"/>
            <a:ext cx="3672408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Ofurkraftur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„Allt sem við veitum athygli vex og dafnar“ – </a:t>
            </a:r>
            <a:r>
              <a:rPr lang="is-IS" dirty="0">
                <a:latin typeface="Verdana" pitchFamily="34" charset="0"/>
              </a:rPr>
              <a:t>Guðni Gunnarsson</a:t>
            </a:r>
            <a:endParaRPr lang="is-IS" i="0" dirty="0">
              <a:latin typeface="Verdana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Einbeita sér að uppbyggilegum hlutum í lífinu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1C1F52-240E-4FD0-B749-3B147FFD5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43608" y="629816"/>
            <a:ext cx="432048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Veljum athafnir okkar og fókus</a:t>
            </a:r>
            <a:endParaRPr lang="en-GB" sz="2800" dirty="0">
              <a:solidFill>
                <a:srgbClr val="5400A8"/>
              </a:solidFill>
            </a:endParaRPr>
          </a:p>
        </p:txBody>
      </p:sp>
      <p:pic>
        <p:nvPicPr>
          <p:cNvPr id="5" name="Picture 4" descr="A close up of a person in the water&#10;&#10;Description automatically generated">
            <a:extLst>
              <a:ext uri="{FF2B5EF4-FFF2-40B4-BE49-F238E27FC236}">
                <a16:creationId xmlns:a16="http://schemas.microsoft.com/office/drawing/2014/main" id="{0A937D7D-75FD-4719-B727-7F028AC8B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9" r="23650"/>
          <a:stretch/>
        </p:blipFill>
        <p:spPr>
          <a:xfrm>
            <a:off x="5220072" y="0"/>
            <a:ext cx="4475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9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187624" y="1340768"/>
            <a:ext cx="7138988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Jákvæð tengsl við hamingju og vellíðan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Samskipti fylla tankinn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Nota tæknina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1C1F52-240E-4FD0-B749-3B147FFD5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43608" y="629816"/>
            <a:ext cx="619268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Ræktum félagsleg tengsl</a:t>
            </a:r>
            <a:endParaRPr lang="en-GB" sz="2800" dirty="0">
              <a:solidFill>
                <a:srgbClr val="5400A8"/>
              </a:solidFill>
            </a:endParaRPr>
          </a:p>
        </p:txBody>
      </p:sp>
      <p:pic>
        <p:nvPicPr>
          <p:cNvPr id="4" name="Picture 3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9E1D4172-C010-484A-8DB8-0C965319F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3" y="3429000"/>
            <a:ext cx="4110261" cy="2740174"/>
          </a:xfrm>
          <a:prstGeom prst="rect">
            <a:avLst/>
          </a:prstGeom>
        </p:spPr>
      </p:pic>
      <p:pic>
        <p:nvPicPr>
          <p:cNvPr id="2" name="Picture 1" descr="A picture containing computer, person, indoor, computer&#10;&#10;Description automatically generated">
            <a:extLst>
              <a:ext uri="{FF2B5EF4-FFF2-40B4-BE49-F238E27FC236}">
                <a16:creationId xmlns:a16="http://schemas.microsoft.com/office/drawing/2014/main" id="{A0AEB07F-13F4-4FB9-A65C-18B9EB0C7A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0"/>
          <a:stretch/>
        </p:blipFill>
        <p:spPr>
          <a:xfrm>
            <a:off x="5076056" y="3429000"/>
            <a:ext cx="397036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259632" y="1772816"/>
            <a:ext cx="4400126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Hlúa að sjálfum sér: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Hollur og næringarríkur matur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Drekka vatn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Reglubundin hreyfing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Hvíld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Nægur og reglulegur gæðasvefn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1C1F52-240E-4FD0-B749-3B147FFD5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5905" y="449424"/>
            <a:ext cx="5067579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Hugum að mataræði, hreyfingu og svefni</a:t>
            </a:r>
            <a:endParaRPr lang="en-GB" sz="2800" dirty="0">
              <a:solidFill>
                <a:srgbClr val="5400A8"/>
              </a:solidFill>
            </a:endParaRPr>
          </a:p>
        </p:txBody>
      </p:sp>
      <p:pic>
        <p:nvPicPr>
          <p:cNvPr id="3" name="Picture 2" descr="A table full of food&#10;&#10;Description automatically generated">
            <a:extLst>
              <a:ext uri="{FF2B5EF4-FFF2-40B4-BE49-F238E27FC236}">
                <a16:creationId xmlns:a16="http://schemas.microsoft.com/office/drawing/2014/main" id="{9E3EB0D0-29E5-4C7D-875D-B13B6809D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639"/>
            <a:ext cx="2988016" cy="2151371"/>
          </a:xfrm>
          <a:prstGeom prst="rect">
            <a:avLst/>
          </a:prstGeom>
        </p:spPr>
      </p:pic>
      <p:pic>
        <p:nvPicPr>
          <p:cNvPr id="5" name="Picture 4" descr="A person sitting on a sofa&#10;&#10;Description automatically generated">
            <a:extLst>
              <a:ext uri="{FF2B5EF4-FFF2-40B4-BE49-F238E27FC236}">
                <a16:creationId xmlns:a16="http://schemas.microsoft.com/office/drawing/2014/main" id="{D790D23B-83C1-4A33-90F0-1BA6C917F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66" y="2481040"/>
            <a:ext cx="2988016" cy="1994500"/>
          </a:xfrm>
          <a:prstGeom prst="rect">
            <a:avLst/>
          </a:prstGeom>
        </p:spPr>
      </p:pic>
      <p:pic>
        <p:nvPicPr>
          <p:cNvPr id="8" name="Picture 7" descr="A cat lying on a bed&#10;&#10;Description automatically generated">
            <a:extLst>
              <a:ext uri="{FF2B5EF4-FFF2-40B4-BE49-F238E27FC236}">
                <a16:creationId xmlns:a16="http://schemas.microsoft.com/office/drawing/2014/main" id="{777A9836-EBED-4925-9AC2-32DB9A883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66" y="4621640"/>
            <a:ext cx="2988016" cy="20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3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133600"/>
            <a:ext cx="7138988" cy="4171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Font typeface="Wingdings" pitchFamily="2" charset="2"/>
              <a:buNone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1259632" y="1725910"/>
            <a:ext cx="3672408" cy="364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Núvitund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sz="2000" i="0" dirty="0">
                <a:latin typeface="Verdana" pitchFamily="34" charset="0"/>
              </a:rPr>
              <a:t>Uppvaskið</a:t>
            </a:r>
            <a:endParaRPr lang="is-IS" i="0" dirty="0">
              <a:latin typeface="Verdana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Öndunaræfingar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Vöðvaslakandi æfingar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r>
              <a:rPr lang="is-IS" i="0" dirty="0">
                <a:latin typeface="Verdana" pitchFamily="34" charset="0"/>
              </a:rPr>
              <a:t>Hugleiðsla</a:t>
            </a: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 typeface="Wingdings" panose="05000000000000000000" pitchFamily="2" charset="2"/>
              <a:buChar char="ü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lnSpc>
                <a:spcPct val="110000"/>
              </a:lnSpc>
              <a:spcBef>
                <a:spcPct val="20000"/>
              </a:spcBef>
              <a:buClr>
                <a:srgbClr val="CC99FF"/>
              </a:buClr>
              <a:buFontTx/>
              <a:buChar char="•"/>
            </a:pPr>
            <a:endParaRPr lang="is-IS" sz="2800" i="0" dirty="0">
              <a:latin typeface="Verdana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2"/>
              </a:buClr>
            </a:pPr>
            <a:endParaRPr lang="en-GB" sz="2800" i="0" dirty="0">
              <a:latin typeface="Verdana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1C1F52-240E-4FD0-B749-3B147FFD5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70356" y="497802"/>
            <a:ext cx="4464496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is-IS" sz="3200" dirty="0">
                <a:solidFill>
                  <a:srgbClr val="5400A8"/>
                </a:solidFill>
              </a:rPr>
              <a:t>Komum ró á hugann</a:t>
            </a:r>
            <a:endParaRPr lang="en-GB" sz="2800" dirty="0">
              <a:solidFill>
                <a:srgbClr val="5400A8"/>
              </a:solidFill>
            </a:endParaRPr>
          </a:p>
        </p:txBody>
      </p:sp>
      <p:pic>
        <p:nvPicPr>
          <p:cNvPr id="3" name="Picture 2" descr="A cat lying on top of a wooden fence&#10;&#10;Description automatically generated">
            <a:extLst>
              <a:ext uri="{FF2B5EF4-FFF2-40B4-BE49-F238E27FC236}">
                <a16:creationId xmlns:a16="http://schemas.microsoft.com/office/drawing/2014/main" id="{B0656627-3BE9-44FA-AEAB-02475C414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8"/>
          <a:stretch/>
        </p:blipFill>
        <p:spPr>
          <a:xfrm>
            <a:off x="5081207" y="0"/>
            <a:ext cx="4062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21854"/>
      </p:ext>
    </p:extLst>
  </p:cSld>
  <p:clrMapOvr>
    <a:masterClrMapping/>
  </p:clrMapOvr>
</p:sld>
</file>

<file path=ppt/theme/theme1.xml><?xml version="1.0" encoding="utf-8"?>
<a:theme xmlns:a="http://schemas.openxmlformats.org/drawingml/2006/main" name="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Arial Black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842F048404FF49B05541DBB7B1CF8D" ma:contentTypeVersion="16" ma:contentTypeDescription="Create a new document." ma:contentTypeScope="" ma:versionID="af115c6c27b6bbad4a0c3a57cffe6e0d">
  <xsd:schema xmlns:xsd="http://www.w3.org/2001/XMLSchema" xmlns:xs="http://www.w3.org/2001/XMLSchema" xmlns:p="http://schemas.microsoft.com/office/2006/metadata/properties" xmlns:ns2="e83a680e-241d-4866-8f18-989dc28fd09e" xmlns:ns3="cd283b4c-3658-4727-a989-c7914d35f2f4" targetNamespace="http://schemas.microsoft.com/office/2006/metadata/properties" ma:root="true" ma:fieldsID="0484b2a0864cebe5a63bf9a43580098c" ns2:_="" ns3:_="">
    <xsd:import namespace="e83a680e-241d-4866-8f18-989dc28fd09e"/>
    <xsd:import namespace="cd283b4c-3658-4727-a989-c7914d35f2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a680e-241d-4866-8f18-989dc28fd0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94cdf39-99bc-4919-938d-960d92c5ac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283b4c-3658-4727-a989-c7914d35f2f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94705f-d745-4332-8174-846784e47654}" ma:internalName="TaxCatchAll" ma:showField="CatchAllData" ma:web="cd283b4c-3658-4727-a989-c7914d35f2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e83a680e-241d-4866-8f18-989dc28fd09e" xsi:nil="true"/>
    <lcf76f155ced4ddcb4097134ff3c332f xmlns="e83a680e-241d-4866-8f18-989dc28fd09e">
      <Terms xmlns="http://schemas.microsoft.com/office/infopath/2007/PartnerControls"/>
    </lcf76f155ced4ddcb4097134ff3c332f>
    <TaxCatchAll xmlns="cd283b4c-3658-4727-a989-c7914d35f2f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6D43EB-A237-4AF7-90C8-CCAB6790A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3a680e-241d-4866-8f18-989dc28fd09e"/>
    <ds:schemaRef ds:uri="cd283b4c-3658-4727-a989-c7914d35f2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62D55C-D20B-49FD-A5B6-F4319F05530C}">
  <ds:schemaRefs>
    <ds:schemaRef ds:uri="http://schemas.microsoft.com/office/2006/metadata/properties"/>
    <ds:schemaRef ds:uri="e83a680e-241d-4866-8f18-989dc28fd09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cd283b4c-3658-4727-a989-c7914d35f2f4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012FE07-80F2-4915-9377-1E3A17ACB4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Designs\Artsy.pot</Template>
  <TotalTime>11249</TotalTime>
  <Words>396</Words>
  <Application>Microsoft Office PowerPoint</Application>
  <PresentationFormat>On-screen Show (4:3)</PresentationFormat>
  <Paragraphs>157</Paragraphs>
  <Slides>20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Times New Roman</vt:lpstr>
      <vt:lpstr>Verdana</vt:lpstr>
      <vt:lpstr>Wingdings</vt:lpstr>
      <vt:lpstr>Strategic</vt:lpstr>
      <vt:lpstr>PowerPoint Presentation</vt:lpstr>
      <vt:lpstr>Skiljum og viðurkennum líðan okkar</vt:lpstr>
      <vt:lpstr>Tökum okkur fréttapásu</vt:lpstr>
      <vt:lpstr>Samþykkjum það sem við höfum ekki stjórn á</vt:lpstr>
      <vt:lpstr>Hugum að tungumálinu</vt:lpstr>
      <vt:lpstr>Veljum athafnir okkar og fókus</vt:lpstr>
      <vt:lpstr>Ræktum félagsleg tengsl</vt:lpstr>
      <vt:lpstr>Hugum að mataræði, hreyfingu og svefni</vt:lpstr>
      <vt:lpstr>Komum ró á hugann</vt:lpstr>
      <vt:lpstr>Gerum góðverk</vt:lpstr>
      <vt:lpstr>Höldum í húmorinn</vt:lpstr>
      <vt:lpstr>PowerPoint Presentation</vt:lpstr>
      <vt:lpstr>PowerPoint Presentation</vt:lpstr>
      <vt:lpstr>Jákvæð inngrip</vt:lpstr>
      <vt:lpstr>Þrjár æfingar</vt:lpstr>
      <vt:lpstr>1. Þakklætisæfing</vt:lpstr>
      <vt:lpstr>2. Þrír góðir hlutir</vt:lpstr>
      <vt:lpstr>3. Þrír fyndnir hlutir</vt:lpstr>
      <vt:lpstr>PowerPoint Presentation</vt:lpstr>
      <vt:lpstr>PowerPoint Presentation</vt:lpstr>
    </vt:vector>
  </TitlesOfParts>
  <Company>Þekkingarmiðlun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</dc:creator>
  <cp:lastModifiedBy>Kristín Erna Arnardóttir</cp:lastModifiedBy>
  <cp:revision>1511</cp:revision>
  <cp:lastPrinted>2019-03-02T17:40:19Z</cp:lastPrinted>
  <dcterms:created xsi:type="dcterms:W3CDTF">2000-10-09T15:01:24Z</dcterms:created>
  <dcterms:modified xsi:type="dcterms:W3CDTF">2022-05-23T08:50:38Z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690000</vt:r8>
  </property>
  <property fmtid="{D5CDD505-2E9C-101B-9397-08002B2CF9AE}" pid="3" name="ContentTypeId">
    <vt:lpwstr>0x0101002F842F048404FF49B05541DBB7B1CF8D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MediaServiceImageTags">
    <vt:lpwstr/>
  </property>
</Properties>
</file>