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16"/>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94651"/>
  </p:normalViewPr>
  <p:slideViewPr>
    <p:cSldViewPr snapToGrid="0">
      <p:cViewPr varScale="1">
        <p:scale>
          <a:sx n="140" d="100"/>
          <a:sy n="140" d="100"/>
        </p:scale>
        <p:origin x="840" y="192"/>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notes"/>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4"/>
        <p:cNvGrpSpPr/>
        <p:nvPr/>
      </p:nvGrpSpPr>
      <p:grpSpPr>
        <a:xfrm>
          <a:off x="0" y="0"/>
          <a:ext cx="0" cy="0"/>
          <a:chOff x="0" y="0"/>
          <a:chExt cx="0" cy="0"/>
        </a:xfrm>
      </p:grpSpPr>
      <p:sp>
        <p:nvSpPr>
          <p:cNvPr id="105" name="Google Shape;105;g56d084c037_0_63: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6" name="Google Shape;106;g56d084c037_0_6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100"/>
              <a:buFont typeface="Arial"/>
              <a:buNone/>
            </a:pPr>
            <a:r>
              <a:rPr lang="is">
                <a:solidFill>
                  <a:schemeClr val="dk1"/>
                </a:solidFill>
              </a:rPr>
              <a:t> Það var þess vegna forvitnilegt að sjá hvort að þeir vinnustaðir sem hafa mælst með háa starfsánægju síðustu 5 árin fylgi innri markaðssetningu í sínu starfi og hvort það sé mögulegur áhrifavaldur á velgengni þeirra.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9"/>
        <p:cNvGrpSpPr/>
        <p:nvPr/>
      </p:nvGrpSpPr>
      <p:grpSpPr>
        <a:xfrm>
          <a:off x="0" y="0"/>
          <a:ext cx="0" cy="0"/>
          <a:chOff x="0" y="0"/>
          <a:chExt cx="0" cy="0"/>
        </a:xfrm>
      </p:grpSpPr>
      <p:sp>
        <p:nvSpPr>
          <p:cNvPr id="110" name="Google Shape;110;g56d084c037_0_33: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1" name="Google Shape;111;g56d084c037_0_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is"/>
              <a:t>Út frá fræðilegum heimildum og rannsóknum á innri markaðssetningu og í samvinnu við leiðbeinanda var útbúinn 30 spurninga viðtalsrammi þar sem leitast var eftir því að sjá hvort verkefni innri markaðssetningar væri unnin á viðkomandi stofnunum. Viðtölin voru síðan tekin upp og afrituð og síðar meir kóðuð og greind.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4"/>
        <p:cNvGrpSpPr/>
        <p:nvPr/>
      </p:nvGrpSpPr>
      <p:grpSpPr>
        <a:xfrm>
          <a:off x="0" y="0"/>
          <a:ext cx="0" cy="0"/>
          <a:chOff x="0" y="0"/>
          <a:chExt cx="0" cy="0"/>
        </a:xfrm>
      </p:grpSpPr>
      <p:sp>
        <p:nvSpPr>
          <p:cNvPr id="115" name="Google Shape;115;g56d084c037_0_38: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6" name="Google Shape;116;g56d084c037_0_3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is"/>
              <a:t>Ég fékk þrjú megin þemu út frá viðtölunum sog 3-4 kóða. </a:t>
            </a:r>
            <a:endParaRPr/>
          </a:p>
          <a:p>
            <a:pPr marL="0" lvl="0" indent="0" algn="l" rtl="0">
              <a:spcBef>
                <a:spcPts val="0"/>
              </a:spcBef>
              <a:spcAft>
                <a:spcPts val="0"/>
              </a:spcAft>
              <a:buNone/>
            </a:pPr>
            <a:r>
              <a:rPr lang="is"/>
              <a:t>Þar sem að viðtalsrammi var byggður á fyrri rannsóknum og mælingum á innri markaðssetningu kemur ekki á óvart að þau þemu sem mynduðust við greiningu á niðurstöðum rannsóknarinnar voru í samræmi við líkan sem Lings (2004) byggði á fyrri mælingum og rannsóknum. </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9"/>
        <p:cNvGrpSpPr/>
        <p:nvPr/>
      </p:nvGrpSpPr>
      <p:grpSpPr>
        <a:xfrm>
          <a:off x="0" y="0"/>
          <a:ext cx="0" cy="0"/>
          <a:chOff x="0" y="0"/>
          <a:chExt cx="0" cy="0"/>
        </a:xfrm>
      </p:grpSpPr>
      <p:sp>
        <p:nvSpPr>
          <p:cNvPr id="120" name="Google Shape;120;g58ef246bf3_0_19: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1" name="Google Shape;121;g58ef246bf3_0_1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100"/>
              <a:buFont typeface="Arial"/>
              <a:buNone/>
            </a:pPr>
            <a:r>
              <a:rPr lang="is"/>
              <a:t>Það bendir því allt til þess að þær stofnanir sem að vinna eftir verkefnum innri markaðssetningar hljóti betri útkomu í könnun Stofnun ársins. Niðurstöðurnar samsvara 60 niðurstöðum annarra rannsókna sem hafa sýnt fram á jákvætt samband innri markaðssetningar og starfsánægju meðal annars. Hvort sem að það er markviss eða ómarkviss vinna er ljóst að verkferlar innri markaðssetningar eru árangursríkir og stofnanir sem hafa lent neðarlega í vali á Stofnun ársins geti nýtt sér verkferla innri markaðssetningar. Það lítur allt út fyrir að innri markaðssetning sé farsælt markaðsdrifið mannauðstól.</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5"/>
        <p:cNvGrpSpPr/>
        <p:nvPr/>
      </p:nvGrpSpPr>
      <p:grpSpPr>
        <a:xfrm>
          <a:off x="0" y="0"/>
          <a:ext cx="0" cy="0"/>
          <a:chOff x="0" y="0"/>
          <a:chExt cx="0" cy="0"/>
        </a:xfrm>
      </p:grpSpPr>
      <p:sp>
        <p:nvSpPr>
          <p:cNvPr id="126" name="Google Shape;126;g58ef246bf3_0_28: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7" name="Google Shape;127;g58ef246bf3_0_2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6"/>
        <p:cNvGrpSpPr/>
        <p:nvPr/>
      </p:nvGrpSpPr>
      <p:grpSpPr>
        <a:xfrm>
          <a:off x="0" y="0"/>
          <a:ext cx="0" cy="0"/>
          <a:chOff x="0" y="0"/>
          <a:chExt cx="0" cy="0"/>
        </a:xfrm>
      </p:grpSpPr>
      <p:sp>
        <p:nvSpPr>
          <p:cNvPr id="57" name="Google Shape;57;g56d084c037_0_2: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8" name="Google Shape;58;g56d084c037_0_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latin typeface="Cambria"/>
              <a:ea typeface="Cambria"/>
              <a:cs typeface="Cambria"/>
              <a:sym typeface="Cambria"/>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2"/>
        <p:cNvGrpSpPr/>
        <p:nvPr/>
      </p:nvGrpSpPr>
      <p:grpSpPr>
        <a:xfrm>
          <a:off x="0" y="0"/>
          <a:ext cx="0" cy="0"/>
          <a:chOff x="0" y="0"/>
          <a:chExt cx="0" cy="0"/>
        </a:xfrm>
      </p:grpSpPr>
      <p:sp>
        <p:nvSpPr>
          <p:cNvPr id="63" name="Google Shape;63;g58ef246bf3_0_33: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4" name="Google Shape;64;g58ef246bf3_0_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
        <p:cNvGrpSpPr/>
        <p:nvPr/>
      </p:nvGrpSpPr>
      <p:grpSpPr>
        <a:xfrm>
          <a:off x="0" y="0"/>
          <a:ext cx="0" cy="0"/>
          <a:chOff x="0" y="0"/>
          <a:chExt cx="0" cy="0"/>
        </a:xfrm>
      </p:grpSpPr>
      <p:sp>
        <p:nvSpPr>
          <p:cNvPr id="69" name="Google Shape;69;g56d084c037_0_7: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0" name="Google Shape;70;g56d084c037_0_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br>
              <a:rPr lang="is"/>
            </a:br>
            <a:r>
              <a:rPr lang="is">
                <a:solidFill>
                  <a:schemeClr val="dk1"/>
                </a:solidFill>
                <a:latin typeface="Cambria"/>
                <a:ea typeface="Cambria"/>
                <a:cs typeface="Cambria"/>
                <a:sym typeface="Cambria"/>
              </a:rPr>
              <a:t>Innri markaðssetning er </a:t>
            </a:r>
            <a:r>
              <a:rPr lang="is" b="1">
                <a:solidFill>
                  <a:schemeClr val="dk1"/>
                </a:solidFill>
                <a:latin typeface="Cambria"/>
                <a:ea typeface="Cambria"/>
                <a:cs typeface="Cambria"/>
                <a:sym typeface="Cambria"/>
              </a:rPr>
              <a:t>ákveðin markaðs og mannauðsstefna sem fer vaxandi í vinsældum </a:t>
            </a:r>
            <a:r>
              <a:rPr lang="is">
                <a:solidFill>
                  <a:schemeClr val="dk1"/>
                </a:solidFill>
                <a:latin typeface="Cambria"/>
                <a:ea typeface="Cambria"/>
                <a:cs typeface="Cambria"/>
                <a:sym typeface="Cambria"/>
              </a:rPr>
              <a:t>á meðal stjórnenda í </a:t>
            </a:r>
            <a:r>
              <a:rPr lang="is" b="1">
                <a:solidFill>
                  <a:schemeClr val="dk1"/>
                </a:solidFill>
                <a:latin typeface="Cambria"/>
                <a:ea typeface="Cambria"/>
                <a:cs typeface="Cambria"/>
                <a:sym typeface="Cambria"/>
              </a:rPr>
              <a:t>þjónustustörfum.</a:t>
            </a:r>
            <a:br>
              <a:rPr lang="is">
                <a:solidFill>
                  <a:schemeClr val="dk1"/>
                </a:solidFill>
                <a:latin typeface="Cambria"/>
                <a:ea typeface="Cambria"/>
                <a:cs typeface="Cambria"/>
                <a:sym typeface="Cambria"/>
              </a:rPr>
            </a:br>
            <a:r>
              <a:rPr lang="is">
                <a:solidFill>
                  <a:schemeClr val="dk1"/>
                </a:solidFill>
                <a:latin typeface="Cambria"/>
                <a:ea typeface="Cambria"/>
                <a:cs typeface="Cambria"/>
                <a:sym typeface="Cambria"/>
              </a:rPr>
              <a:t>Innan markaðsfræðanna hefur það löngum verið talað</a:t>
            </a:r>
            <a:r>
              <a:rPr lang="is" b="1">
                <a:solidFill>
                  <a:schemeClr val="dk1"/>
                </a:solidFill>
                <a:latin typeface="Cambria"/>
                <a:ea typeface="Cambria"/>
                <a:cs typeface="Cambria"/>
                <a:sym typeface="Cambria"/>
              </a:rPr>
              <a:t> fyrir mikilvægi þess að skilja og mæta þörfum viðskiptavina og þjónustuþegna</a:t>
            </a:r>
            <a:r>
              <a:rPr lang="is">
                <a:solidFill>
                  <a:schemeClr val="dk1"/>
                </a:solidFill>
                <a:latin typeface="Cambria"/>
                <a:ea typeface="Cambria"/>
                <a:cs typeface="Cambria"/>
                <a:sym typeface="Cambria"/>
              </a:rPr>
              <a:t> en í dag skiptir það</a:t>
            </a:r>
            <a:r>
              <a:rPr lang="is" b="1">
                <a:solidFill>
                  <a:schemeClr val="dk1"/>
                </a:solidFill>
                <a:latin typeface="Cambria"/>
                <a:ea typeface="Cambria"/>
                <a:cs typeface="Cambria"/>
                <a:sym typeface="Cambria"/>
              </a:rPr>
              <a:t> jafn miklu máli að þekkja þarfir starfsfólks síns til þess að </a:t>
            </a:r>
            <a:r>
              <a:rPr lang="is">
                <a:solidFill>
                  <a:schemeClr val="dk1"/>
                </a:solidFill>
                <a:latin typeface="Cambria"/>
                <a:ea typeface="Cambria"/>
                <a:cs typeface="Cambria"/>
                <a:sym typeface="Cambria"/>
              </a:rPr>
              <a:t>dæmið gangi upp. </a:t>
            </a:r>
            <a:br>
              <a:rPr lang="is">
                <a:solidFill>
                  <a:schemeClr val="dk1"/>
                </a:solidFill>
                <a:latin typeface="Cambria"/>
                <a:ea typeface="Cambria"/>
                <a:cs typeface="Cambria"/>
                <a:sym typeface="Cambria"/>
              </a:rPr>
            </a:br>
            <a:r>
              <a:rPr lang="is" b="1">
                <a:solidFill>
                  <a:schemeClr val="dk1"/>
                </a:solidFill>
                <a:latin typeface="Cambria"/>
                <a:ea typeface="Cambria"/>
                <a:cs typeface="Cambria"/>
                <a:sym typeface="Cambria"/>
              </a:rPr>
              <a:t>Í grunninn snýst innri markaðssetning um það að líta á og koma fram við starfsfólk sem innri viðskiptavini. Einhverjir fræðimenn hafa borið störf saman við vöru, en það er þá aðllega út frá markaðs hugsuninni.</a:t>
            </a:r>
            <a:br>
              <a:rPr lang="is" b="1">
                <a:solidFill>
                  <a:schemeClr val="dk1"/>
                </a:solidFill>
                <a:latin typeface="Cambria"/>
                <a:ea typeface="Cambria"/>
                <a:cs typeface="Cambria"/>
                <a:sym typeface="Cambria"/>
              </a:rPr>
            </a:br>
            <a:r>
              <a:rPr lang="is">
                <a:solidFill>
                  <a:schemeClr val="dk1"/>
                </a:solidFill>
                <a:latin typeface="Cambria"/>
                <a:ea typeface="Cambria"/>
                <a:cs typeface="Cambria"/>
                <a:sym typeface="Cambria"/>
              </a:rPr>
              <a:t>Margar rannsóknir og dæmi sýna fram á bættan starfsárangur og ánægju með notkun innri markaðssetningar og því má segja að þetta sé viðurkennd leið. Innri markaðssetningu hefur verið lýst sem </a:t>
            </a:r>
            <a:r>
              <a:rPr lang="is" b="1">
                <a:solidFill>
                  <a:schemeClr val="dk1"/>
                </a:solidFill>
                <a:latin typeface="Cambria"/>
                <a:ea typeface="Cambria"/>
                <a:cs typeface="Cambria"/>
                <a:sym typeface="Cambria"/>
              </a:rPr>
              <a:t>markaðsdrifnu mannauðstóli og er eflaust sá þáttur innan markaðsfræðinnar sem kemst hvað næst mannauðsfræðunum.</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4"/>
        <p:cNvGrpSpPr/>
        <p:nvPr/>
      </p:nvGrpSpPr>
      <p:grpSpPr>
        <a:xfrm>
          <a:off x="0" y="0"/>
          <a:ext cx="0" cy="0"/>
          <a:chOff x="0" y="0"/>
          <a:chExt cx="0" cy="0"/>
        </a:xfrm>
      </p:grpSpPr>
      <p:sp>
        <p:nvSpPr>
          <p:cNvPr id="75" name="Google Shape;75;g56d084c037_0_18: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6" name="Google Shape;76;g56d084c037_0_1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457200" lvl="0" indent="-298450" algn="l" rtl="0">
              <a:spcBef>
                <a:spcPts val="0"/>
              </a:spcBef>
              <a:spcAft>
                <a:spcPts val="0"/>
              </a:spcAft>
              <a:buClr>
                <a:schemeClr val="dk1"/>
              </a:buClr>
              <a:buSzPts val="1100"/>
              <a:buFont typeface="Cambria"/>
              <a:buAutoNum type="arabicPeriod"/>
            </a:pPr>
            <a:r>
              <a:rPr lang="is">
                <a:solidFill>
                  <a:schemeClr val="dk1"/>
                </a:solidFill>
                <a:latin typeface="Cambria"/>
                <a:ea typeface="Cambria"/>
                <a:cs typeface="Cambria"/>
                <a:sym typeface="Cambria"/>
              </a:rPr>
              <a:t>En hvernig myndir þú sem stjórnandi innleiða innri markaðssetning? Innri markaðssetning er skipulagt innleiðingarferli sem þarf að hugsa til langs tíma en ekki tímbundin aðgerð sem grípa skal í þegar illa árar. Stefnu, menningu og sýn er oftar en ekki umturnt með tilkomu innri markaðssetningar. Mikilvægt að innleiða þetta á alla skipulagsheildina þar sem að tökum dæmi af spítalanum. Fólkið í mötuneytinu og í skurðstofunni þarf að vera jafn upplýst og meðvitað um stefnu, dagskrá og fleiri þætti sem snerta markaðs og mannauðsmál. </a:t>
            </a:r>
            <a:br>
              <a:rPr lang="is">
                <a:solidFill>
                  <a:schemeClr val="dk1"/>
                </a:solidFill>
                <a:latin typeface="Cambria"/>
                <a:ea typeface="Cambria"/>
                <a:cs typeface="Cambria"/>
                <a:sym typeface="Cambria"/>
              </a:rPr>
            </a:br>
            <a:r>
              <a:rPr lang="is">
                <a:solidFill>
                  <a:schemeClr val="dk1"/>
                </a:solidFill>
                <a:latin typeface="Cambria"/>
                <a:ea typeface="Cambria"/>
                <a:cs typeface="Cambria"/>
                <a:sym typeface="Cambria"/>
              </a:rPr>
              <a:t>Aðferðir ytra markaðsstarfs hafa gjarnan verið nýttar í innra markaðsstarfi og má þar nefna markaðsráðanna fjóra.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g56d084c037_0_7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2" name="Google Shape;82;g56d084c037_0_7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is"/>
              <a:t>Verkefni innra markaðsstarfs eru á ábyrgð stjórnenda. Verkefnin eru mjög fjölbreytt en byrja í ráðningarferlinu, mikilvægur partur í samsetningu á góðum starfsmannahóp sem ætlar að sinna innra markaðsstarfi. Eins er talað fyrir mikilvægi þess að skanna umhverfið og bjóða betur í leit að góðu starfsfólki.  Talað um að IM nái allt frá ráðningarferli einstaklings. Vanda skal ráðningar og kanna þarf samkeppnisumhverfi til að laða gott starfsfólk að. Mikilvægt í IM að þekkja þarfir starfsfólksins og er það t.d gert með innanhúskönnunum sem er mikilvægur liður í IM. Ekki er síður mikilvægt að síðan mæta kröfum og óskum starfsfólks síns en það er gjarnan gert með þjálfun, námskeið og endurmenntun er mikilvægur liður til að starfsfólk sé hæft til starfa, geti staðsett sig í fyrirtækinu og presenterað fyrirtæki sitt á réttan hátt.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g58ef246bf3_0_38: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8" name="Google Shape;88;g58ef246bf3_0_3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is"/>
              <a:t>Einn mikilvægur liður í innri markaðssetningu eru upplýst og gagnsæ samskipti. Þar er talað um mikilvægi fréttabréfa, fundargerða, skýrsla, fyrirlestra og fleira. Fræðimenn benda á mikilvægi þess að halda fólki sínu upplýstu vilji þeir að rétt sé farið með stefnu markmið og ímynd fyrirtækisins. </a:t>
            </a:r>
            <a:br>
              <a:rPr lang="is"/>
            </a:br>
            <a:r>
              <a:rPr lang="is"/>
              <a:t>Þá er það talið mikilvægt að starfsfólk sjái fyrir sér að það geti vaxið í starfi og þar ber helst að nefna stöðu- og launahækkanir. Starfsfólk er líklegra til að leggja meira á sig vitandi að þeirra bíði möguleg framvinda í starfi. Eins er almennt hvatningarkerfi talið jákvætt til árangurs.  </a:t>
            </a:r>
            <a:r>
              <a:rPr lang="is">
                <a:solidFill>
                  <a:schemeClr val="dk1"/>
                </a:solidFill>
              </a:rPr>
              <a:t>Eins er talað fyrir mikilvægi þess að starfsfólk sé gefin ábyrgð og sýnt traust í starfi </a:t>
            </a:r>
            <a:endParaRPr>
              <a:solidFill>
                <a:schemeClr val="dk1"/>
              </a:solidFill>
            </a:endParaRPr>
          </a:p>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2"/>
        <p:cNvGrpSpPr/>
        <p:nvPr/>
      </p:nvGrpSpPr>
      <p:grpSpPr>
        <a:xfrm>
          <a:off x="0" y="0"/>
          <a:ext cx="0" cy="0"/>
          <a:chOff x="0" y="0"/>
          <a:chExt cx="0" cy="0"/>
        </a:xfrm>
      </p:grpSpPr>
      <p:sp>
        <p:nvSpPr>
          <p:cNvPr id="93" name="Google Shape;93;g56d084c037_0_23: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4" name="Google Shape;94;g56d084c037_0_2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is"/>
              <a:t>Skuldbinding og lengd fólks í starfi getur verið góður mælikvarði fyrir árangur fyrirtækja. Rannsóknir hafa sýnt að IM dragi úr starfsmannaveltu og ýti undir skuldbindingu í starfi. </a:t>
            </a:r>
            <a:br>
              <a:rPr lang="is"/>
            </a:br>
            <a:r>
              <a:rPr lang="is"/>
              <a:t>Innri markaðssetning ýtir undir starfsánægju sem leiðir síðan að sér viðskiptavinahneigaðara starfsólksog þar af leiðandi betri árangur í starfi.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8"/>
        <p:cNvGrpSpPr/>
        <p:nvPr/>
      </p:nvGrpSpPr>
      <p:grpSpPr>
        <a:xfrm>
          <a:off x="0" y="0"/>
          <a:ext cx="0" cy="0"/>
          <a:chOff x="0" y="0"/>
          <a:chExt cx="0" cy="0"/>
        </a:xfrm>
      </p:grpSpPr>
      <p:sp>
        <p:nvSpPr>
          <p:cNvPr id="99" name="Google Shape;99;g56d084c037_0_28: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0" name="Google Shape;100;g56d084c037_0_2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is"/>
              <a:t>Líkt og áður hefur komið fram getur innri markaðssetning haft áhrif á starfsánægju meðal annars en það er einmitt mælanlegur liður í könnuninni stofnun ársins. Í samráði við fulltrúa Gallup og stéttarfélaganna var ákveðið að tala við þær stofnanir sem hafa skorað hátt og lágt síðustu 5 ár. .. Til þess að fá skýran samanburð og útkomu í svörum viðmælenda var ákveðið að ræða við stjórnendur stofnana sem hafa lent ofarlega í Stofnun ársins til síðustu 5 ára, sem og stjórnendur þeirra stofnana sem hafa setið neðarlega í könnuninni. Eins var lögð áhersla á að stjórnendur tilheyrðu ólíkum atvinnugeirum en allir þurftu þeir að sinna einhverskonar þjónustu. Stjórnendur voru paraðir saman innan svipaðs atvinnugeira, til að mynda var rætt við stjórnendur innan heilbrigðisgeirans sem störfuðu hjá stofnun sem hefur setið ofarlega og neðarlega á lista yfir Stofnun ársins. </a:t>
            </a:r>
            <a:endParaRPr/>
          </a:p>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i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lstStyle>
            <a:lvl1pPr marL="457200" lvl="0" indent="-342900" algn="ctr">
              <a:spcBef>
                <a:spcPts val="0"/>
              </a:spcBef>
              <a:spcAft>
                <a:spcPts val="0"/>
              </a:spcAft>
              <a:buSzPts val="1800"/>
              <a:buChar char="●"/>
              <a:defRPr/>
            </a:lvl1pPr>
            <a:lvl2pPr marL="914400" lvl="1" indent="-317500" algn="ctr">
              <a:spcBef>
                <a:spcPts val="1600"/>
              </a:spcBef>
              <a:spcAft>
                <a:spcPts val="0"/>
              </a:spcAft>
              <a:buSzPts val="1400"/>
              <a:buChar char="○"/>
              <a:defRPr/>
            </a:lvl2pPr>
            <a:lvl3pPr marL="1371600" lvl="2" indent="-317500" algn="ctr">
              <a:spcBef>
                <a:spcPts val="1600"/>
              </a:spcBef>
              <a:spcAft>
                <a:spcPts val="0"/>
              </a:spcAft>
              <a:buSzPts val="1400"/>
              <a:buChar char="■"/>
              <a:defRPr/>
            </a:lvl3pPr>
            <a:lvl4pPr marL="1828800" lvl="3" indent="-317500" algn="ctr">
              <a:spcBef>
                <a:spcPts val="1600"/>
              </a:spcBef>
              <a:spcAft>
                <a:spcPts val="0"/>
              </a:spcAft>
              <a:buSzPts val="1400"/>
              <a:buChar char="●"/>
              <a:defRPr/>
            </a:lvl4pPr>
            <a:lvl5pPr marL="2286000" lvl="4" indent="-317500" algn="ctr">
              <a:spcBef>
                <a:spcPts val="1600"/>
              </a:spcBef>
              <a:spcAft>
                <a:spcPts val="0"/>
              </a:spcAft>
              <a:buSzPts val="1400"/>
              <a:buChar char="○"/>
              <a:defRPr/>
            </a:lvl5pPr>
            <a:lvl6pPr marL="2743200" lvl="5" indent="-317500" algn="ctr">
              <a:spcBef>
                <a:spcPts val="1600"/>
              </a:spcBef>
              <a:spcAft>
                <a:spcPts val="0"/>
              </a:spcAft>
              <a:buSzPts val="1400"/>
              <a:buChar char="■"/>
              <a:defRPr/>
            </a:lvl6pPr>
            <a:lvl7pPr marL="3200400" lvl="6" indent="-317500" algn="ctr">
              <a:spcBef>
                <a:spcPts val="1600"/>
              </a:spcBef>
              <a:spcAft>
                <a:spcPts val="0"/>
              </a:spcAft>
              <a:buSzPts val="1400"/>
              <a:buChar char="●"/>
              <a:defRPr/>
            </a:lvl7pPr>
            <a:lvl8pPr marL="3657600" lvl="7" indent="-317500" algn="ctr">
              <a:spcBef>
                <a:spcPts val="1600"/>
              </a:spcBef>
              <a:spcAft>
                <a:spcPts val="0"/>
              </a:spcAft>
              <a:buSzPts val="1400"/>
              <a:buChar char="○"/>
              <a:defRPr/>
            </a:lvl8pPr>
            <a:lvl9pPr marL="4114800" lvl="8" indent="-317500" algn="ctr">
              <a:spcBef>
                <a:spcPts val="1600"/>
              </a:spcBef>
              <a:spcAft>
                <a:spcPts val="160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i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i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i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i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i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i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lstStyle>
            <a:lvl1pPr marL="457200" lvl="0" indent="-304800">
              <a:spcBef>
                <a:spcPts val="0"/>
              </a:spcBef>
              <a:spcAft>
                <a:spcPts val="0"/>
              </a:spcAft>
              <a:buSzPts val="1200"/>
              <a:buChar char="●"/>
              <a:defRPr sz="12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i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i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i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i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1600"/>
              </a:spcBef>
              <a:spcAft>
                <a:spcPts val="0"/>
              </a:spcAft>
              <a:buClr>
                <a:schemeClr val="dk2"/>
              </a:buClr>
              <a:buSzPts val="1400"/>
              <a:buChar char="○"/>
              <a:defRPr>
                <a:solidFill>
                  <a:schemeClr val="dk2"/>
                </a:solidFill>
              </a:defRPr>
            </a:lvl2pPr>
            <a:lvl3pPr marL="1371600" lvl="2" indent="-317500">
              <a:lnSpc>
                <a:spcPct val="115000"/>
              </a:lnSpc>
              <a:spcBef>
                <a:spcPts val="1600"/>
              </a:spcBef>
              <a:spcAft>
                <a:spcPts val="0"/>
              </a:spcAft>
              <a:buClr>
                <a:schemeClr val="dk2"/>
              </a:buClr>
              <a:buSzPts val="1400"/>
              <a:buChar char="■"/>
              <a:defRPr>
                <a:solidFill>
                  <a:schemeClr val="dk2"/>
                </a:solidFill>
              </a:defRPr>
            </a:lvl3pPr>
            <a:lvl4pPr marL="1828800" lvl="3" indent="-317500">
              <a:lnSpc>
                <a:spcPct val="115000"/>
              </a:lnSpc>
              <a:spcBef>
                <a:spcPts val="1600"/>
              </a:spcBef>
              <a:spcAft>
                <a:spcPts val="0"/>
              </a:spcAft>
              <a:buClr>
                <a:schemeClr val="dk2"/>
              </a:buClr>
              <a:buSzPts val="1400"/>
              <a:buChar char="●"/>
              <a:defRPr>
                <a:solidFill>
                  <a:schemeClr val="dk2"/>
                </a:solidFill>
              </a:defRPr>
            </a:lvl4pPr>
            <a:lvl5pPr marL="2286000" lvl="4" indent="-317500">
              <a:lnSpc>
                <a:spcPct val="115000"/>
              </a:lnSpc>
              <a:spcBef>
                <a:spcPts val="1600"/>
              </a:spcBef>
              <a:spcAft>
                <a:spcPts val="0"/>
              </a:spcAft>
              <a:buClr>
                <a:schemeClr val="dk2"/>
              </a:buClr>
              <a:buSzPts val="1400"/>
              <a:buChar char="○"/>
              <a:defRPr>
                <a:solidFill>
                  <a:schemeClr val="dk2"/>
                </a:solidFill>
              </a:defRPr>
            </a:lvl5pPr>
            <a:lvl6pPr marL="2743200" lvl="5" indent="-317500">
              <a:lnSpc>
                <a:spcPct val="115000"/>
              </a:lnSpc>
              <a:spcBef>
                <a:spcPts val="1600"/>
              </a:spcBef>
              <a:spcAft>
                <a:spcPts val="0"/>
              </a:spcAft>
              <a:buClr>
                <a:schemeClr val="dk2"/>
              </a:buClr>
              <a:buSzPts val="1400"/>
              <a:buChar char="■"/>
              <a:defRPr>
                <a:solidFill>
                  <a:schemeClr val="dk2"/>
                </a:solidFill>
              </a:defRPr>
            </a:lvl6pPr>
            <a:lvl7pPr marL="3200400" lvl="6" indent="-317500">
              <a:lnSpc>
                <a:spcPct val="115000"/>
              </a:lnSpc>
              <a:spcBef>
                <a:spcPts val="1600"/>
              </a:spcBef>
              <a:spcAft>
                <a:spcPts val="0"/>
              </a:spcAft>
              <a:buClr>
                <a:schemeClr val="dk2"/>
              </a:buClr>
              <a:buSzPts val="1400"/>
              <a:buChar char="●"/>
              <a:defRPr>
                <a:solidFill>
                  <a:schemeClr val="dk2"/>
                </a:solidFill>
              </a:defRPr>
            </a:lvl7pPr>
            <a:lvl8pPr marL="3657600" lvl="7" indent="-317500">
              <a:lnSpc>
                <a:spcPct val="115000"/>
              </a:lnSpc>
              <a:spcBef>
                <a:spcPts val="1600"/>
              </a:spcBef>
              <a:spcAft>
                <a:spcPts val="0"/>
              </a:spcAft>
              <a:buClr>
                <a:schemeClr val="dk2"/>
              </a:buClr>
              <a:buSzPts val="1400"/>
              <a:buChar char="○"/>
              <a:defRPr>
                <a:solidFill>
                  <a:schemeClr val="dk2"/>
                </a:solidFill>
              </a:defRPr>
            </a:lvl8pPr>
            <a:lvl9pPr marL="4114800" lvl="8" indent="-317500">
              <a:lnSpc>
                <a:spcPct val="115000"/>
              </a:lnSpc>
              <a:spcBef>
                <a:spcPts val="1600"/>
              </a:spcBef>
              <a:spcAft>
                <a:spcPts val="160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is"/>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54" name="Google Shape;54;p13"/>
          <p:cNvSpPr txBox="1">
            <a:spLocks noGrp="1"/>
          </p:cNvSpPr>
          <p:nvPr>
            <p:ph type="ctrTitle"/>
          </p:nvPr>
        </p:nvSpPr>
        <p:spPr>
          <a:xfrm>
            <a:off x="311700" y="900150"/>
            <a:ext cx="8520600" cy="23697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is" sz="4800">
                <a:latin typeface="Cambria"/>
                <a:ea typeface="Cambria"/>
                <a:cs typeface="Cambria"/>
                <a:sym typeface="Cambria"/>
              </a:rPr>
              <a:t>Hefur innri markaðssetning áhrif á niðurstöður í vali á Stofnun ársins?</a:t>
            </a:r>
            <a:endParaRPr sz="4800">
              <a:latin typeface="Cambria"/>
              <a:ea typeface="Cambria"/>
              <a:cs typeface="Cambria"/>
              <a:sym typeface="Cambria"/>
            </a:endParaRPr>
          </a:p>
        </p:txBody>
      </p:sp>
      <p:sp>
        <p:nvSpPr>
          <p:cNvPr id="55" name="Google Shape;55;p13"/>
          <p:cNvSpPr txBox="1">
            <a:spLocks noGrp="1"/>
          </p:cNvSpPr>
          <p:nvPr>
            <p:ph type="subTitle" idx="1"/>
          </p:nvPr>
        </p:nvSpPr>
        <p:spPr>
          <a:xfrm>
            <a:off x="311700" y="3478875"/>
            <a:ext cx="8520600" cy="14733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is">
                <a:latin typeface="Cambria"/>
                <a:ea typeface="Cambria"/>
                <a:cs typeface="Cambria"/>
                <a:sym typeface="Cambria"/>
              </a:rPr>
              <a:t>MS ritgerð - Háskóli Íslands</a:t>
            </a:r>
            <a:endParaRPr>
              <a:latin typeface="Cambria"/>
              <a:ea typeface="Cambria"/>
              <a:cs typeface="Cambria"/>
              <a:sym typeface="Cambria"/>
            </a:endParaRPr>
          </a:p>
          <a:p>
            <a:pPr marL="0" lvl="0" indent="0" algn="ctr" rtl="0">
              <a:spcBef>
                <a:spcPts val="0"/>
              </a:spcBef>
              <a:spcAft>
                <a:spcPts val="0"/>
              </a:spcAft>
              <a:buNone/>
            </a:pPr>
            <a:r>
              <a:rPr lang="is">
                <a:latin typeface="Cambria"/>
                <a:ea typeface="Cambria"/>
                <a:cs typeface="Cambria"/>
                <a:sym typeface="Cambria"/>
              </a:rPr>
              <a:t>Markaðsfræði og alþjóðaviðskipti</a:t>
            </a:r>
            <a:endParaRPr>
              <a:latin typeface="Cambria"/>
              <a:ea typeface="Cambria"/>
              <a:cs typeface="Cambria"/>
              <a:sym typeface="Cambria"/>
            </a:endParaRPr>
          </a:p>
          <a:p>
            <a:pPr marL="0" lvl="0" indent="0" algn="ctr" rtl="0">
              <a:spcBef>
                <a:spcPts val="0"/>
              </a:spcBef>
              <a:spcAft>
                <a:spcPts val="0"/>
              </a:spcAft>
              <a:buNone/>
            </a:pPr>
            <a:r>
              <a:rPr lang="is">
                <a:latin typeface="Cambria"/>
                <a:ea typeface="Cambria"/>
                <a:cs typeface="Cambria"/>
                <a:sym typeface="Cambria"/>
              </a:rPr>
              <a:t>Eva Sigrún Guðjónsdóttir</a:t>
            </a:r>
            <a:endParaRPr>
              <a:latin typeface="Cambria"/>
              <a:ea typeface="Cambria"/>
              <a:cs typeface="Cambria"/>
              <a:sym typeface="Cambria"/>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07"/>
        <p:cNvGrpSpPr/>
        <p:nvPr/>
      </p:nvGrpSpPr>
      <p:grpSpPr>
        <a:xfrm>
          <a:off x="0" y="0"/>
          <a:ext cx="0" cy="0"/>
          <a:chOff x="0" y="0"/>
          <a:chExt cx="0" cy="0"/>
        </a:xfrm>
      </p:grpSpPr>
      <p:sp>
        <p:nvSpPr>
          <p:cNvPr id="108" name="Google Shape;108;p22"/>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0" lvl="0" indent="0" algn="ctr" rtl="0">
              <a:lnSpc>
                <a:spcPct val="100000"/>
              </a:lnSpc>
              <a:spcBef>
                <a:spcPts val="0"/>
              </a:spcBef>
              <a:spcAft>
                <a:spcPts val="0"/>
              </a:spcAft>
              <a:buClr>
                <a:schemeClr val="dk1"/>
              </a:buClr>
              <a:buSzPts val="1100"/>
              <a:buFont typeface="Arial"/>
              <a:buNone/>
            </a:pPr>
            <a:r>
              <a:rPr lang="is" sz="4800">
                <a:solidFill>
                  <a:schemeClr val="dk1"/>
                </a:solidFill>
                <a:latin typeface="Cambria"/>
                <a:ea typeface="Cambria"/>
                <a:cs typeface="Cambria"/>
                <a:sym typeface="Cambria"/>
              </a:rPr>
              <a:t>Hefur innri markaðssetning áhrif á niðurstöður í vali á Stofnun ársins?</a:t>
            </a:r>
            <a:endParaRPr b="1"/>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12"/>
        <p:cNvGrpSpPr/>
        <p:nvPr/>
      </p:nvGrpSpPr>
      <p:grpSpPr>
        <a:xfrm>
          <a:off x="0" y="0"/>
          <a:ext cx="0" cy="0"/>
          <a:chOff x="0" y="0"/>
          <a:chExt cx="0" cy="0"/>
        </a:xfrm>
      </p:grpSpPr>
      <p:pic>
        <p:nvPicPr>
          <p:cNvPr id="113" name="Google Shape;113;p23"/>
          <p:cNvPicPr preferRelativeResize="0"/>
          <p:nvPr/>
        </p:nvPicPr>
        <p:blipFill>
          <a:blip r:embed="rId3">
            <a:alphaModFix/>
          </a:blip>
          <a:stretch>
            <a:fillRect/>
          </a:stretch>
        </p:blipFill>
        <p:spPr>
          <a:xfrm>
            <a:off x="821525" y="252350"/>
            <a:ext cx="7132950" cy="4891149"/>
          </a:xfrm>
          <a:prstGeom prst="rect">
            <a:avLst/>
          </a:prstGeom>
          <a:noFill/>
          <a:ln>
            <a:noFill/>
          </a:ln>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17"/>
        <p:cNvGrpSpPr/>
        <p:nvPr/>
      </p:nvGrpSpPr>
      <p:grpSpPr>
        <a:xfrm>
          <a:off x="0" y="0"/>
          <a:ext cx="0" cy="0"/>
          <a:chOff x="0" y="0"/>
          <a:chExt cx="0" cy="0"/>
        </a:xfrm>
      </p:grpSpPr>
      <p:pic>
        <p:nvPicPr>
          <p:cNvPr id="118" name="Google Shape;118;p24"/>
          <p:cNvPicPr preferRelativeResize="0"/>
          <p:nvPr/>
        </p:nvPicPr>
        <p:blipFill>
          <a:blip r:embed="rId3">
            <a:alphaModFix/>
          </a:blip>
          <a:stretch>
            <a:fillRect/>
          </a:stretch>
        </p:blipFill>
        <p:spPr>
          <a:xfrm>
            <a:off x="152400" y="761225"/>
            <a:ext cx="8839199" cy="3333961"/>
          </a:xfrm>
          <a:prstGeom prst="rect">
            <a:avLst/>
          </a:prstGeom>
          <a:noFill/>
          <a:ln>
            <a:noFill/>
          </a:ln>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22"/>
        <p:cNvGrpSpPr/>
        <p:nvPr/>
      </p:nvGrpSpPr>
      <p:grpSpPr>
        <a:xfrm>
          <a:off x="0" y="0"/>
          <a:ext cx="0" cy="0"/>
          <a:chOff x="0" y="0"/>
          <a:chExt cx="0" cy="0"/>
        </a:xfrm>
      </p:grpSpPr>
      <p:sp>
        <p:nvSpPr>
          <p:cNvPr id="123" name="Google Shape;123;p2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is">
                <a:latin typeface="Cambria"/>
                <a:ea typeface="Cambria"/>
                <a:cs typeface="Cambria"/>
                <a:sym typeface="Cambria"/>
              </a:rPr>
              <a:t>Niðurstöður</a:t>
            </a:r>
            <a:endParaRPr>
              <a:latin typeface="Cambria"/>
              <a:ea typeface="Cambria"/>
              <a:cs typeface="Cambria"/>
              <a:sym typeface="Cambria"/>
            </a:endParaRPr>
          </a:p>
        </p:txBody>
      </p:sp>
      <p:sp>
        <p:nvSpPr>
          <p:cNvPr id="124" name="Google Shape;124;p25"/>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is">
                <a:latin typeface="Cambria"/>
                <a:ea typeface="Cambria"/>
                <a:cs typeface="Cambria"/>
                <a:sym typeface="Cambria"/>
              </a:rPr>
              <a:t>Verkefni innri markaðssetningar → góð útkoma</a:t>
            </a:r>
            <a:endParaRPr>
              <a:latin typeface="Cambria"/>
              <a:ea typeface="Cambria"/>
              <a:cs typeface="Cambria"/>
              <a:sym typeface="Cambria"/>
            </a:endParaRPr>
          </a:p>
          <a:p>
            <a:pPr marL="0" lvl="0" indent="0" algn="l" rtl="0">
              <a:spcBef>
                <a:spcPts val="1600"/>
              </a:spcBef>
              <a:spcAft>
                <a:spcPts val="0"/>
              </a:spcAft>
              <a:buNone/>
            </a:pPr>
            <a:r>
              <a:rPr lang="is">
                <a:latin typeface="Cambria"/>
                <a:ea typeface="Cambria"/>
                <a:cs typeface="Cambria"/>
                <a:sym typeface="Cambria"/>
              </a:rPr>
              <a:t>Stofnanir með meiri ánægju → fókus á mannauðsmiðun</a:t>
            </a:r>
            <a:endParaRPr>
              <a:latin typeface="Cambria"/>
              <a:ea typeface="Cambria"/>
              <a:cs typeface="Cambria"/>
              <a:sym typeface="Cambria"/>
            </a:endParaRPr>
          </a:p>
          <a:p>
            <a:pPr marL="0" lvl="0" indent="0" algn="l" rtl="0">
              <a:spcBef>
                <a:spcPts val="1600"/>
              </a:spcBef>
              <a:spcAft>
                <a:spcPts val="0"/>
              </a:spcAft>
              <a:buNone/>
            </a:pPr>
            <a:r>
              <a:rPr lang="is">
                <a:latin typeface="Cambria"/>
                <a:ea typeface="Cambria"/>
                <a:cs typeface="Cambria"/>
                <a:sym typeface="Cambria"/>
              </a:rPr>
              <a:t>Vinna ómarkvisst eftir IM</a:t>
            </a:r>
            <a:endParaRPr>
              <a:latin typeface="Cambria"/>
              <a:ea typeface="Cambria"/>
              <a:cs typeface="Cambria"/>
              <a:sym typeface="Cambria"/>
            </a:endParaRPr>
          </a:p>
          <a:p>
            <a:pPr marL="0" lvl="0" indent="0" algn="l" rtl="0">
              <a:spcBef>
                <a:spcPts val="1600"/>
              </a:spcBef>
              <a:spcAft>
                <a:spcPts val="0"/>
              </a:spcAft>
              <a:buNone/>
            </a:pPr>
            <a:r>
              <a:rPr lang="is">
                <a:latin typeface="Cambria"/>
                <a:ea typeface="Cambria"/>
                <a:cs typeface="Cambria"/>
                <a:sym typeface="Cambria"/>
              </a:rPr>
              <a:t>Innleiðing á IM gætu aukið starfsánægju</a:t>
            </a:r>
            <a:endParaRPr>
              <a:latin typeface="Cambria"/>
              <a:ea typeface="Cambria"/>
              <a:cs typeface="Cambria"/>
              <a:sym typeface="Cambria"/>
            </a:endParaRPr>
          </a:p>
          <a:p>
            <a:pPr marL="0" lvl="0" indent="0" algn="l" rtl="0">
              <a:spcBef>
                <a:spcPts val="1600"/>
              </a:spcBef>
              <a:spcAft>
                <a:spcPts val="0"/>
              </a:spcAft>
              <a:buNone/>
            </a:pPr>
            <a:r>
              <a:rPr lang="is">
                <a:latin typeface="Cambria"/>
                <a:ea typeface="Cambria"/>
                <a:cs typeface="Cambria"/>
                <a:sym typeface="Cambria"/>
              </a:rPr>
              <a:t>IM farsælt markaðsdrifið mannauðstól</a:t>
            </a:r>
            <a:endParaRPr>
              <a:latin typeface="Cambria"/>
              <a:ea typeface="Cambria"/>
              <a:cs typeface="Cambria"/>
              <a:sym typeface="Cambria"/>
            </a:endParaRPr>
          </a:p>
          <a:p>
            <a:pPr marL="0" lvl="0" indent="0" algn="l" rtl="0">
              <a:spcBef>
                <a:spcPts val="1600"/>
              </a:spcBef>
              <a:spcAft>
                <a:spcPts val="0"/>
              </a:spcAft>
              <a:buNone/>
            </a:pPr>
            <a:endParaRPr>
              <a:latin typeface="Cambria"/>
              <a:ea typeface="Cambria"/>
              <a:cs typeface="Cambria"/>
              <a:sym typeface="Cambria"/>
            </a:endParaRPr>
          </a:p>
          <a:p>
            <a:pPr marL="0" lvl="0" indent="0" algn="l" rtl="0">
              <a:spcBef>
                <a:spcPts val="1600"/>
              </a:spcBef>
              <a:spcAft>
                <a:spcPts val="1600"/>
              </a:spcAft>
              <a:buNone/>
            </a:pPr>
            <a:endParaRPr>
              <a:latin typeface="Cambria"/>
              <a:ea typeface="Cambria"/>
              <a:cs typeface="Cambria"/>
              <a:sym typeface="Cambria"/>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28"/>
        <p:cNvGrpSpPr/>
        <p:nvPr/>
      </p:nvGrpSpPr>
      <p:grpSpPr>
        <a:xfrm>
          <a:off x="0" y="0"/>
          <a:ext cx="0" cy="0"/>
          <a:chOff x="0" y="0"/>
          <a:chExt cx="0" cy="0"/>
        </a:xfrm>
      </p:grpSpPr>
      <p:sp>
        <p:nvSpPr>
          <p:cNvPr id="129" name="Google Shape;129;p26"/>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a:p>
            <a:pPr marL="0" lvl="0" indent="0" algn="l" rtl="0">
              <a:spcBef>
                <a:spcPts val="1600"/>
              </a:spcBef>
              <a:spcAft>
                <a:spcPts val="1600"/>
              </a:spcAft>
              <a:buNone/>
            </a:pPr>
            <a:r>
              <a:rPr lang="is" sz="6000">
                <a:latin typeface="Cambria"/>
                <a:ea typeface="Cambria"/>
                <a:cs typeface="Cambria"/>
                <a:sym typeface="Cambria"/>
              </a:rPr>
              <a:t>            Spurningar?</a:t>
            </a:r>
            <a:endParaRPr sz="6000">
              <a:latin typeface="Cambria"/>
              <a:ea typeface="Cambria"/>
              <a:cs typeface="Cambria"/>
              <a:sym typeface="Cambria"/>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59"/>
        <p:cNvGrpSpPr/>
        <p:nvPr/>
      </p:nvGrpSpPr>
      <p:grpSpPr>
        <a:xfrm>
          <a:off x="0" y="0"/>
          <a:ext cx="0" cy="0"/>
          <a:chOff x="0" y="0"/>
          <a:chExt cx="0" cy="0"/>
        </a:xfrm>
      </p:grpSpPr>
      <p:sp>
        <p:nvSpPr>
          <p:cNvPr id="60" name="Google Shape;60;p1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is">
                <a:latin typeface="Cambria"/>
                <a:ea typeface="Cambria"/>
                <a:cs typeface="Cambria"/>
                <a:sym typeface="Cambria"/>
              </a:rPr>
              <a:t>Bakgrunnur</a:t>
            </a:r>
            <a:endParaRPr>
              <a:latin typeface="Cambria"/>
              <a:ea typeface="Cambria"/>
              <a:cs typeface="Cambria"/>
              <a:sym typeface="Cambria"/>
            </a:endParaRPr>
          </a:p>
        </p:txBody>
      </p:sp>
      <p:sp>
        <p:nvSpPr>
          <p:cNvPr id="61" name="Google Shape;61;p14"/>
          <p:cNvSpPr txBox="1">
            <a:spLocks noGrp="1"/>
          </p:cNvSpPr>
          <p:nvPr>
            <p:ph type="body" idx="1"/>
          </p:nvPr>
        </p:nvSpPr>
        <p:spPr>
          <a:xfrm>
            <a:off x="311700" y="1152475"/>
            <a:ext cx="8520600" cy="26529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is">
                <a:latin typeface="Cambria"/>
                <a:ea typeface="Cambria"/>
                <a:cs typeface="Cambria"/>
                <a:sym typeface="Cambria"/>
              </a:rPr>
              <a:t>BA í mannfræði</a:t>
            </a:r>
            <a:endParaRPr>
              <a:latin typeface="Cambria"/>
              <a:ea typeface="Cambria"/>
              <a:cs typeface="Cambria"/>
              <a:sym typeface="Cambria"/>
            </a:endParaRPr>
          </a:p>
          <a:p>
            <a:pPr marL="0" lvl="0" indent="0" algn="l" rtl="0">
              <a:spcBef>
                <a:spcPts val="1600"/>
              </a:spcBef>
              <a:spcAft>
                <a:spcPts val="0"/>
              </a:spcAft>
              <a:buNone/>
            </a:pPr>
            <a:r>
              <a:rPr lang="is">
                <a:latin typeface="Cambria"/>
                <a:ea typeface="Cambria"/>
                <a:cs typeface="Cambria"/>
                <a:sym typeface="Cambria"/>
              </a:rPr>
              <a:t>Frostaskjól</a:t>
            </a:r>
            <a:endParaRPr>
              <a:latin typeface="Cambria"/>
              <a:ea typeface="Cambria"/>
              <a:cs typeface="Cambria"/>
              <a:sym typeface="Cambria"/>
            </a:endParaRPr>
          </a:p>
          <a:p>
            <a:pPr marL="0" lvl="0" indent="0" algn="l" rtl="0">
              <a:spcBef>
                <a:spcPts val="1600"/>
              </a:spcBef>
              <a:spcAft>
                <a:spcPts val="0"/>
              </a:spcAft>
              <a:buNone/>
            </a:pPr>
            <a:r>
              <a:rPr lang="is">
                <a:latin typeface="Cambria"/>
                <a:ea typeface="Cambria"/>
                <a:cs typeface="Cambria"/>
                <a:sym typeface="Cambria"/>
              </a:rPr>
              <a:t>Hitt Húsið</a:t>
            </a:r>
            <a:endParaRPr>
              <a:latin typeface="Cambria"/>
              <a:ea typeface="Cambria"/>
              <a:cs typeface="Cambria"/>
              <a:sym typeface="Cambria"/>
            </a:endParaRPr>
          </a:p>
          <a:p>
            <a:pPr marL="0" lvl="0" indent="0" algn="l" rtl="0">
              <a:spcBef>
                <a:spcPts val="1600"/>
              </a:spcBef>
              <a:spcAft>
                <a:spcPts val="0"/>
              </a:spcAft>
              <a:buNone/>
            </a:pPr>
            <a:r>
              <a:rPr lang="is">
                <a:latin typeface="Cambria"/>
                <a:ea typeface="Cambria"/>
                <a:cs typeface="Cambria"/>
                <a:sym typeface="Cambria"/>
              </a:rPr>
              <a:t>Markaðsfræði og alþjóðaviðskipti</a:t>
            </a:r>
            <a:endParaRPr>
              <a:latin typeface="Cambria"/>
              <a:ea typeface="Cambria"/>
              <a:cs typeface="Cambria"/>
              <a:sym typeface="Cambria"/>
            </a:endParaRPr>
          </a:p>
          <a:p>
            <a:pPr marL="0" lvl="0" indent="0" algn="l" rtl="0">
              <a:spcBef>
                <a:spcPts val="1600"/>
              </a:spcBef>
              <a:spcAft>
                <a:spcPts val="0"/>
              </a:spcAft>
              <a:buNone/>
            </a:pPr>
            <a:endParaRPr>
              <a:latin typeface="Cambria"/>
              <a:ea typeface="Cambria"/>
              <a:cs typeface="Cambria"/>
              <a:sym typeface="Cambria"/>
            </a:endParaRPr>
          </a:p>
          <a:p>
            <a:pPr marL="0" lvl="0" indent="0" algn="l" rtl="0">
              <a:spcBef>
                <a:spcPts val="1600"/>
              </a:spcBef>
              <a:spcAft>
                <a:spcPts val="0"/>
              </a:spcAft>
              <a:buNone/>
            </a:pPr>
            <a:endParaRPr>
              <a:latin typeface="Cambria"/>
              <a:ea typeface="Cambria"/>
              <a:cs typeface="Cambria"/>
              <a:sym typeface="Cambria"/>
            </a:endParaRPr>
          </a:p>
          <a:p>
            <a:pPr marL="0" lvl="0" indent="0" algn="l" rtl="0">
              <a:spcBef>
                <a:spcPts val="1600"/>
              </a:spcBef>
              <a:spcAft>
                <a:spcPts val="1600"/>
              </a:spcAft>
              <a:buNone/>
            </a:pPr>
            <a:endParaRPr>
              <a:latin typeface="Cambria"/>
              <a:ea typeface="Cambria"/>
              <a:cs typeface="Cambria"/>
              <a:sym typeface="Cambria"/>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5"/>
        <p:cNvGrpSpPr/>
        <p:nvPr/>
      </p:nvGrpSpPr>
      <p:grpSpPr>
        <a:xfrm>
          <a:off x="0" y="0"/>
          <a:ext cx="0" cy="0"/>
          <a:chOff x="0" y="0"/>
          <a:chExt cx="0" cy="0"/>
        </a:xfrm>
      </p:grpSpPr>
      <p:sp>
        <p:nvSpPr>
          <p:cNvPr id="66" name="Google Shape;66;p1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is">
                <a:latin typeface="Cambria"/>
                <a:ea typeface="Cambria"/>
                <a:cs typeface="Cambria"/>
                <a:sym typeface="Cambria"/>
              </a:rPr>
              <a:t>MS rannsókn</a:t>
            </a:r>
            <a:endParaRPr>
              <a:latin typeface="Cambria"/>
              <a:ea typeface="Cambria"/>
              <a:cs typeface="Cambria"/>
              <a:sym typeface="Cambria"/>
            </a:endParaRPr>
          </a:p>
        </p:txBody>
      </p:sp>
      <p:sp>
        <p:nvSpPr>
          <p:cNvPr id="67" name="Google Shape;67;p15"/>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is">
                <a:latin typeface="Cambria"/>
                <a:ea typeface="Cambria"/>
                <a:cs typeface="Cambria"/>
                <a:sym typeface="Cambria"/>
              </a:rPr>
              <a:t>Styrkur</a:t>
            </a:r>
            <a:endParaRPr>
              <a:latin typeface="Cambria"/>
              <a:ea typeface="Cambria"/>
              <a:cs typeface="Cambria"/>
              <a:sym typeface="Cambria"/>
            </a:endParaRPr>
          </a:p>
          <a:p>
            <a:pPr marL="0" lvl="0" indent="0" algn="l" rtl="0">
              <a:spcBef>
                <a:spcPts val="1600"/>
              </a:spcBef>
              <a:spcAft>
                <a:spcPts val="0"/>
              </a:spcAft>
              <a:buNone/>
            </a:pPr>
            <a:r>
              <a:rPr lang="is">
                <a:latin typeface="Cambria"/>
                <a:ea typeface="Cambria"/>
                <a:cs typeface="Cambria"/>
                <a:sym typeface="Cambria"/>
              </a:rPr>
              <a:t>Fræðilegur hluti</a:t>
            </a:r>
            <a:endParaRPr>
              <a:latin typeface="Cambria"/>
              <a:ea typeface="Cambria"/>
              <a:cs typeface="Cambria"/>
              <a:sym typeface="Cambria"/>
            </a:endParaRPr>
          </a:p>
          <a:p>
            <a:pPr marL="0" lvl="0" indent="0" algn="l" rtl="0">
              <a:spcBef>
                <a:spcPts val="1600"/>
              </a:spcBef>
              <a:spcAft>
                <a:spcPts val="0"/>
              </a:spcAft>
              <a:buNone/>
            </a:pPr>
            <a:r>
              <a:rPr lang="is">
                <a:latin typeface="Cambria"/>
                <a:ea typeface="Cambria"/>
                <a:cs typeface="Cambria"/>
                <a:sym typeface="Cambria"/>
              </a:rPr>
              <a:t>Aðferð</a:t>
            </a:r>
            <a:endParaRPr>
              <a:latin typeface="Cambria"/>
              <a:ea typeface="Cambria"/>
              <a:cs typeface="Cambria"/>
              <a:sym typeface="Cambria"/>
            </a:endParaRPr>
          </a:p>
          <a:p>
            <a:pPr marL="0" lvl="0" indent="0" algn="l" rtl="0">
              <a:spcBef>
                <a:spcPts val="1600"/>
              </a:spcBef>
              <a:spcAft>
                <a:spcPts val="0"/>
              </a:spcAft>
              <a:buNone/>
            </a:pPr>
            <a:r>
              <a:rPr lang="is">
                <a:latin typeface="Cambria"/>
                <a:ea typeface="Cambria"/>
                <a:cs typeface="Cambria"/>
                <a:sym typeface="Cambria"/>
              </a:rPr>
              <a:t>Rannsókn</a:t>
            </a:r>
            <a:endParaRPr>
              <a:latin typeface="Cambria"/>
              <a:ea typeface="Cambria"/>
              <a:cs typeface="Cambria"/>
              <a:sym typeface="Cambria"/>
            </a:endParaRPr>
          </a:p>
          <a:p>
            <a:pPr marL="0" lvl="0" indent="0" algn="l" rtl="0">
              <a:spcBef>
                <a:spcPts val="1600"/>
              </a:spcBef>
              <a:spcAft>
                <a:spcPts val="0"/>
              </a:spcAft>
              <a:buNone/>
            </a:pPr>
            <a:r>
              <a:rPr lang="is">
                <a:latin typeface="Cambria"/>
                <a:ea typeface="Cambria"/>
                <a:cs typeface="Cambria"/>
                <a:sym typeface="Cambria"/>
              </a:rPr>
              <a:t>Niðurstöður</a:t>
            </a:r>
            <a:endParaRPr>
              <a:latin typeface="Cambria"/>
              <a:ea typeface="Cambria"/>
              <a:cs typeface="Cambria"/>
              <a:sym typeface="Cambria"/>
            </a:endParaRPr>
          </a:p>
          <a:p>
            <a:pPr marL="0" lvl="0" indent="0" algn="l" rtl="0">
              <a:spcBef>
                <a:spcPts val="1600"/>
              </a:spcBef>
              <a:spcAft>
                <a:spcPts val="1600"/>
              </a:spcAft>
              <a:buNone/>
            </a:pPr>
            <a:endParaRPr>
              <a:latin typeface="Cambria"/>
              <a:ea typeface="Cambria"/>
              <a:cs typeface="Cambria"/>
              <a:sym typeface="Cambria"/>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71"/>
        <p:cNvGrpSpPr/>
        <p:nvPr/>
      </p:nvGrpSpPr>
      <p:grpSpPr>
        <a:xfrm>
          <a:off x="0" y="0"/>
          <a:ext cx="0" cy="0"/>
          <a:chOff x="0" y="0"/>
          <a:chExt cx="0" cy="0"/>
        </a:xfrm>
      </p:grpSpPr>
      <p:sp>
        <p:nvSpPr>
          <p:cNvPr id="72" name="Google Shape;72;p1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is">
                <a:latin typeface="Cambria"/>
                <a:ea typeface="Cambria"/>
                <a:cs typeface="Cambria"/>
                <a:sym typeface="Cambria"/>
              </a:rPr>
              <a:t>Innri markaðssetning</a:t>
            </a:r>
            <a:endParaRPr>
              <a:latin typeface="Cambria"/>
              <a:ea typeface="Cambria"/>
              <a:cs typeface="Cambria"/>
              <a:sym typeface="Cambria"/>
            </a:endParaRPr>
          </a:p>
        </p:txBody>
      </p:sp>
      <p:sp>
        <p:nvSpPr>
          <p:cNvPr id="73" name="Google Shape;73;p16"/>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is">
                <a:latin typeface="Cambria"/>
                <a:ea typeface="Cambria"/>
                <a:cs typeface="Cambria"/>
                <a:sym typeface="Cambria"/>
              </a:rPr>
              <a:t>Markaðshneigð / þarfir viðskiptavina</a:t>
            </a:r>
            <a:endParaRPr>
              <a:latin typeface="Cambria"/>
              <a:ea typeface="Cambria"/>
              <a:cs typeface="Cambria"/>
              <a:sym typeface="Cambria"/>
            </a:endParaRPr>
          </a:p>
          <a:p>
            <a:pPr marL="0" lvl="0" indent="0" algn="l" rtl="0">
              <a:spcBef>
                <a:spcPts val="1600"/>
              </a:spcBef>
              <a:spcAft>
                <a:spcPts val="0"/>
              </a:spcAft>
              <a:buNone/>
            </a:pPr>
            <a:r>
              <a:rPr lang="is">
                <a:latin typeface="Cambria"/>
                <a:ea typeface="Cambria"/>
                <a:cs typeface="Cambria"/>
                <a:sym typeface="Cambria"/>
              </a:rPr>
              <a:t>Innri viðskiptavinir</a:t>
            </a:r>
            <a:endParaRPr>
              <a:latin typeface="Cambria"/>
              <a:ea typeface="Cambria"/>
              <a:cs typeface="Cambria"/>
              <a:sym typeface="Cambria"/>
            </a:endParaRPr>
          </a:p>
          <a:p>
            <a:pPr marL="0" lvl="0" indent="0" algn="l" rtl="0">
              <a:spcBef>
                <a:spcPts val="1600"/>
              </a:spcBef>
              <a:spcAft>
                <a:spcPts val="0"/>
              </a:spcAft>
              <a:buNone/>
            </a:pPr>
            <a:r>
              <a:rPr lang="is">
                <a:latin typeface="Cambria"/>
                <a:ea typeface="Cambria"/>
                <a:cs typeface="Cambria"/>
                <a:sym typeface="Cambria"/>
              </a:rPr>
              <a:t>Vara/þjónusta = starfsfólk</a:t>
            </a:r>
            <a:endParaRPr>
              <a:latin typeface="Cambria"/>
              <a:ea typeface="Cambria"/>
              <a:cs typeface="Cambria"/>
              <a:sym typeface="Cambria"/>
            </a:endParaRPr>
          </a:p>
          <a:p>
            <a:pPr marL="0" lvl="0" indent="0" algn="l" rtl="0">
              <a:spcBef>
                <a:spcPts val="1600"/>
              </a:spcBef>
              <a:spcAft>
                <a:spcPts val="0"/>
              </a:spcAft>
              <a:buClr>
                <a:schemeClr val="dk1"/>
              </a:buClr>
              <a:buSzPts val="1100"/>
              <a:buFont typeface="Arial"/>
              <a:buNone/>
            </a:pPr>
            <a:r>
              <a:rPr lang="is">
                <a:latin typeface="Cambria"/>
                <a:ea typeface="Cambria"/>
                <a:cs typeface="Cambria"/>
                <a:sym typeface="Cambria"/>
              </a:rPr>
              <a:t>Viðurkennd leið</a:t>
            </a:r>
            <a:endParaRPr>
              <a:latin typeface="Cambria"/>
              <a:ea typeface="Cambria"/>
              <a:cs typeface="Cambria"/>
              <a:sym typeface="Cambria"/>
            </a:endParaRPr>
          </a:p>
          <a:p>
            <a:pPr marL="0" lvl="0" indent="0" algn="l" rtl="0">
              <a:spcBef>
                <a:spcPts val="1600"/>
              </a:spcBef>
              <a:spcAft>
                <a:spcPts val="0"/>
              </a:spcAft>
              <a:buNone/>
            </a:pPr>
            <a:r>
              <a:rPr lang="is">
                <a:latin typeface="Cambria"/>
                <a:ea typeface="Cambria"/>
                <a:cs typeface="Cambria"/>
                <a:sym typeface="Cambria"/>
              </a:rPr>
              <a:t>Starfsánægja- og árangur</a:t>
            </a:r>
            <a:endParaRPr>
              <a:latin typeface="Cambria"/>
              <a:ea typeface="Cambria"/>
              <a:cs typeface="Cambria"/>
              <a:sym typeface="Cambria"/>
            </a:endParaRPr>
          </a:p>
          <a:p>
            <a:pPr marL="0" lvl="0" indent="0" algn="l" rtl="0">
              <a:spcBef>
                <a:spcPts val="1600"/>
              </a:spcBef>
              <a:spcAft>
                <a:spcPts val="0"/>
              </a:spcAft>
              <a:buClr>
                <a:schemeClr val="dk1"/>
              </a:buClr>
              <a:buSzPts val="1100"/>
              <a:buFont typeface="Arial"/>
              <a:buNone/>
            </a:pPr>
            <a:r>
              <a:rPr lang="is">
                <a:latin typeface="Cambria"/>
                <a:ea typeface="Cambria"/>
                <a:cs typeface="Cambria"/>
                <a:sym typeface="Cambria"/>
              </a:rPr>
              <a:t>Markaðsdrifið mannauðstól</a:t>
            </a:r>
            <a:endParaRPr>
              <a:latin typeface="Cambria"/>
              <a:ea typeface="Cambria"/>
              <a:cs typeface="Cambria"/>
              <a:sym typeface="Cambria"/>
            </a:endParaRPr>
          </a:p>
          <a:p>
            <a:pPr marL="0" lvl="0" indent="0" algn="l" rtl="0">
              <a:spcBef>
                <a:spcPts val="1600"/>
              </a:spcBef>
              <a:spcAft>
                <a:spcPts val="0"/>
              </a:spcAft>
              <a:buNone/>
            </a:pPr>
            <a:endParaRPr>
              <a:latin typeface="Cambria"/>
              <a:ea typeface="Cambria"/>
              <a:cs typeface="Cambria"/>
              <a:sym typeface="Cambria"/>
            </a:endParaRPr>
          </a:p>
          <a:p>
            <a:pPr marL="0" lvl="0" indent="0" algn="l" rtl="0">
              <a:spcBef>
                <a:spcPts val="1600"/>
              </a:spcBef>
              <a:spcAft>
                <a:spcPts val="0"/>
              </a:spcAft>
              <a:buNone/>
            </a:pPr>
            <a:endParaRPr>
              <a:latin typeface="Cambria"/>
              <a:ea typeface="Cambria"/>
              <a:cs typeface="Cambria"/>
              <a:sym typeface="Cambria"/>
            </a:endParaRPr>
          </a:p>
          <a:p>
            <a:pPr marL="0" lvl="0" indent="0" algn="l" rtl="0">
              <a:spcBef>
                <a:spcPts val="1600"/>
              </a:spcBef>
              <a:spcAft>
                <a:spcPts val="0"/>
              </a:spcAft>
              <a:buNone/>
            </a:pPr>
            <a:endParaRPr>
              <a:latin typeface="Cambria"/>
              <a:ea typeface="Cambria"/>
              <a:cs typeface="Cambria"/>
              <a:sym typeface="Cambria"/>
            </a:endParaRPr>
          </a:p>
          <a:p>
            <a:pPr marL="0" lvl="0" indent="0" algn="l" rtl="0">
              <a:spcBef>
                <a:spcPts val="1600"/>
              </a:spcBef>
              <a:spcAft>
                <a:spcPts val="0"/>
              </a:spcAft>
              <a:buNone/>
            </a:pPr>
            <a:endParaRPr>
              <a:latin typeface="Cambria"/>
              <a:ea typeface="Cambria"/>
              <a:cs typeface="Cambria"/>
              <a:sym typeface="Cambria"/>
            </a:endParaRPr>
          </a:p>
          <a:p>
            <a:pPr marL="0" lvl="0" indent="0" algn="l" rtl="0">
              <a:spcBef>
                <a:spcPts val="1600"/>
              </a:spcBef>
              <a:spcAft>
                <a:spcPts val="1600"/>
              </a:spcAft>
              <a:buNone/>
            </a:pPr>
            <a:endParaRPr>
              <a:latin typeface="Cambria"/>
              <a:ea typeface="Cambria"/>
              <a:cs typeface="Cambria"/>
              <a:sym typeface="Cambria"/>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77"/>
        <p:cNvGrpSpPr/>
        <p:nvPr/>
      </p:nvGrpSpPr>
      <p:grpSpPr>
        <a:xfrm>
          <a:off x="0" y="0"/>
          <a:ext cx="0" cy="0"/>
          <a:chOff x="0" y="0"/>
          <a:chExt cx="0" cy="0"/>
        </a:xfrm>
      </p:grpSpPr>
      <p:sp>
        <p:nvSpPr>
          <p:cNvPr id="78" name="Google Shape;78;p17"/>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is">
                <a:latin typeface="Cambria"/>
                <a:ea typeface="Cambria"/>
                <a:cs typeface="Cambria"/>
                <a:sym typeface="Cambria"/>
              </a:rPr>
              <a:t>Innri markaðssetning II</a:t>
            </a:r>
            <a:endParaRPr>
              <a:latin typeface="Cambria"/>
              <a:ea typeface="Cambria"/>
              <a:cs typeface="Cambria"/>
              <a:sym typeface="Cambria"/>
            </a:endParaRPr>
          </a:p>
        </p:txBody>
      </p:sp>
      <p:sp>
        <p:nvSpPr>
          <p:cNvPr id="79" name="Google Shape;79;p17"/>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is">
                <a:latin typeface="Cambria"/>
                <a:ea typeface="Cambria"/>
                <a:cs typeface="Cambria"/>
                <a:sym typeface="Cambria"/>
              </a:rPr>
              <a:t>Skipulagt innleiðingarferli</a:t>
            </a:r>
            <a:endParaRPr>
              <a:latin typeface="Cambria"/>
              <a:ea typeface="Cambria"/>
              <a:cs typeface="Cambria"/>
              <a:sym typeface="Cambria"/>
            </a:endParaRPr>
          </a:p>
          <a:p>
            <a:pPr marL="0" lvl="0" indent="0" algn="l" rtl="0">
              <a:spcBef>
                <a:spcPts val="1600"/>
              </a:spcBef>
              <a:spcAft>
                <a:spcPts val="0"/>
              </a:spcAft>
              <a:buNone/>
            </a:pPr>
            <a:r>
              <a:rPr lang="is">
                <a:latin typeface="Cambria"/>
                <a:ea typeface="Cambria"/>
                <a:cs typeface="Cambria"/>
                <a:sym typeface="Cambria"/>
              </a:rPr>
              <a:t>Stefna, sýn og menning</a:t>
            </a:r>
            <a:endParaRPr>
              <a:latin typeface="Cambria"/>
              <a:ea typeface="Cambria"/>
              <a:cs typeface="Cambria"/>
              <a:sym typeface="Cambria"/>
            </a:endParaRPr>
          </a:p>
          <a:p>
            <a:pPr marL="0" lvl="0" indent="0" algn="l" rtl="0">
              <a:spcBef>
                <a:spcPts val="1600"/>
              </a:spcBef>
              <a:spcAft>
                <a:spcPts val="0"/>
              </a:spcAft>
              <a:buNone/>
            </a:pPr>
            <a:r>
              <a:rPr lang="is">
                <a:latin typeface="Cambria"/>
                <a:ea typeface="Cambria"/>
                <a:cs typeface="Cambria"/>
                <a:sym typeface="Cambria"/>
              </a:rPr>
              <a:t>Alla skipulagsheildina</a:t>
            </a:r>
            <a:endParaRPr>
              <a:latin typeface="Cambria"/>
              <a:ea typeface="Cambria"/>
              <a:cs typeface="Cambria"/>
              <a:sym typeface="Cambria"/>
            </a:endParaRPr>
          </a:p>
          <a:p>
            <a:pPr marL="0" lvl="0" indent="0" algn="l" rtl="0">
              <a:spcBef>
                <a:spcPts val="1600"/>
              </a:spcBef>
              <a:spcAft>
                <a:spcPts val="0"/>
              </a:spcAft>
              <a:buNone/>
            </a:pPr>
            <a:r>
              <a:rPr lang="is">
                <a:latin typeface="Cambria"/>
                <a:ea typeface="Cambria"/>
                <a:cs typeface="Cambria"/>
                <a:sym typeface="Cambria"/>
              </a:rPr>
              <a:t>Aðferðir ytra markaðsstarfs</a:t>
            </a:r>
            <a:endParaRPr>
              <a:latin typeface="Cambria"/>
              <a:ea typeface="Cambria"/>
              <a:cs typeface="Cambria"/>
              <a:sym typeface="Cambria"/>
            </a:endParaRPr>
          </a:p>
          <a:p>
            <a:pPr marL="0" lvl="0" indent="0" algn="l" rtl="0">
              <a:spcBef>
                <a:spcPts val="1600"/>
              </a:spcBef>
              <a:spcAft>
                <a:spcPts val="0"/>
              </a:spcAft>
              <a:buNone/>
            </a:pPr>
            <a:r>
              <a:rPr lang="is">
                <a:latin typeface="Cambria"/>
                <a:ea typeface="Cambria"/>
                <a:cs typeface="Cambria"/>
                <a:sym typeface="Cambria"/>
              </a:rPr>
              <a:t>Markaðsráðarnir 4</a:t>
            </a:r>
            <a:endParaRPr>
              <a:latin typeface="Cambria"/>
              <a:ea typeface="Cambria"/>
              <a:cs typeface="Cambria"/>
              <a:sym typeface="Cambria"/>
            </a:endParaRPr>
          </a:p>
          <a:p>
            <a:pPr marL="0" lvl="0" indent="0" algn="l" rtl="0">
              <a:spcBef>
                <a:spcPts val="1600"/>
              </a:spcBef>
              <a:spcAft>
                <a:spcPts val="0"/>
              </a:spcAft>
              <a:buNone/>
            </a:pPr>
            <a:endParaRPr>
              <a:latin typeface="Cambria"/>
              <a:ea typeface="Cambria"/>
              <a:cs typeface="Cambria"/>
              <a:sym typeface="Cambria"/>
            </a:endParaRPr>
          </a:p>
          <a:p>
            <a:pPr marL="0" lvl="0" indent="0" algn="l" rtl="0">
              <a:spcBef>
                <a:spcPts val="1600"/>
              </a:spcBef>
              <a:spcAft>
                <a:spcPts val="0"/>
              </a:spcAft>
              <a:buNone/>
            </a:pPr>
            <a:endParaRPr>
              <a:latin typeface="Cambria"/>
              <a:ea typeface="Cambria"/>
              <a:cs typeface="Cambria"/>
              <a:sym typeface="Cambria"/>
            </a:endParaRPr>
          </a:p>
          <a:p>
            <a:pPr marL="0" lvl="0" indent="0" algn="l" rtl="0">
              <a:spcBef>
                <a:spcPts val="1600"/>
              </a:spcBef>
              <a:spcAft>
                <a:spcPts val="0"/>
              </a:spcAft>
              <a:buNone/>
            </a:pPr>
            <a:endParaRPr>
              <a:latin typeface="Cambria"/>
              <a:ea typeface="Cambria"/>
              <a:cs typeface="Cambria"/>
              <a:sym typeface="Cambria"/>
            </a:endParaRPr>
          </a:p>
          <a:p>
            <a:pPr marL="0" lvl="0" indent="0" algn="l" rtl="0">
              <a:spcBef>
                <a:spcPts val="1600"/>
              </a:spcBef>
              <a:spcAft>
                <a:spcPts val="1600"/>
              </a:spcAft>
              <a:buNone/>
            </a:pPr>
            <a:endParaRPr>
              <a:latin typeface="Cambria"/>
              <a:ea typeface="Cambria"/>
              <a:cs typeface="Cambria"/>
              <a:sym typeface="Cambria"/>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sp>
        <p:nvSpPr>
          <p:cNvPr id="84" name="Google Shape;84;p18"/>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is">
                <a:latin typeface="Cambria"/>
                <a:ea typeface="Cambria"/>
                <a:cs typeface="Cambria"/>
                <a:sym typeface="Cambria"/>
              </a:rPr>
              <a:t>Verkefni innri markaðssetningar</a:t>
            </a:r>
            <a:endParaRPr>
              <a:latin typeface="Cambria"/>
              <a:ea typeface="Cambria"/>
              <a:cs typeface="Cambria"/>
              <a:sym typeface="Cambria"/>
            </a:endParaRPr>
          </a:p>
        </p:txBody>
      </p:sp>
      <p:sp>
        <p:nvSpPr>
          <p:cNvPr id="85" name="Google Shape;85;p18"/>
          <p:cNvSpPr txBox="1">
            <a:spLocks noGrp="1"/>
          </p:cNvSpPr>
          <p:nvPr>
            <p:ph type="body" idx="1"/>
          </p:nvPr>
        </p:nvSpPr>
        <p:spPr>
          <a:xfrm>
            <a:off x="311700" y="1017725"/>
            <a:ext cx="8520600" cy="42642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100"/>
              <a:buFont typeface="Arial"/>
              <a:buNone/>
            </a:pPr>
            <a:r>
              <a:rPr lang="is">
                <a:latin typeface="Cambria"/>
                <a:ea typeface="Cambria"/>
                <a:cs typeface="Cambria"/>
                <a:sym typeface="Cambria"/>
              </a:rPr>
              <a:t>Ráðningarferli</a:t>
            </a:r>
            <a:endParaRPr>
              <a:latin typeface="Cambria"/>
              <a:ea typeface="Cambria"/>
              <a:cs typeface="Cambria"/>
              <a:sym typeface="Cambria"/>
            </a:endParaRPr>
          </a:p>
          <a:p>
            <a:pPr marL="0" lvl="0" indent="0" algn="l" rtl="0">
              <a:spcBef>
                <a:spcPts val="1600"/>
              </a:spcBef>
              <a:spcAft>
                <a:spcPts val="0"/>
              </a:spcAft>
              <a:buClr>
                <a:schemeClr val="dk1"/>
              </a:buClr>
              <a:buSzPts val="1100"/>
              <a:buFont typeface="Arial"/>
              <a:buNone/>
            </a:pPr>
            <a:r>
              <a:rPr lang="is">
                <a:latin typeface="Cambria"/>
                <a:ea typeface="Cambria"/>
                <a:cs typeface="Cambria"/>
                <a:sym typeface="Cambria"/>
              </a:rPr>
              <a:t>Samkeppnisumhverfi</a:t>
            </a:r>
            <a:endParaRPr>
              <a:latin typeface="Cambria"/>
              <a:ea typeface="Cambria"/>
              <a:cs typeface="Cambria"/>
              <a:sym typeface="Cambria"/>
            </a:endParaRPr>
          </a:p>
          <a:p>
            <a:pPr marL="0" lvl="0" indent="0" algn="l" rtl="0">
              <a:spcBef>
                <a:spcPts val="1600"/>
              </a:spcBef>
              <a:spcAft>
                <a:spcPts val="0"/>
              </a:spcAft>
              <a:buClr>
                <a:schemeClr val="dk1"/>
              </a:buClr>
              <a:buSzPts val="1100"/>
              <a:buFont typeface="Arial"/>
              <a:buNone/>
            </a:pPr>
            <a:r>
              <a:rPr lang="is">
                <a:latin typeface="Cambria"/>
                <a:ea typeface="Cambria"/>
                <a:cs typeface="Cambria"/>
                <a:sym typeface="Cambria"/>
              </a:rPr>
              <a:t>Þekkja þarfir starfsfólksins</a:t>
            </a:r>
            <a:endParaRPr>
              <a:latin typeface="Cambria"/>
              <a:ea typeface="Cambria"/>
              <a:cs typeface="Cambria"/>
              <a:sym typeface="Cambria"/>
            </a:endParaRPr>
          </a:p>
          <a:p>
            <a:pPr marL="0" lvl="0" indent="0" algn="l" rtl="0">
              <a:spcBef>
                <a:spcPts val="1600"/>
              </a:spcBef>
              <a:spcAft>
                <a:spcPts val="0"/>
              </a:spcAft>
              <a:buClr>
                <a:schemeClr val="dk1"/>
              </a:buClr>
              <a:buSzPts val="1100"/>
              <a:buFont typeface="Arial"/>
              <a:buNone/>
            </a:pPr>
            <a:r>
              <a:rPr lang="is">
                <a:latin typeface="Cambria"/>
                <a:ea typeface="Cambria"/>
                <a:cs typeface="Cambria"/>
                <a:sym typeface="Cambria"/>
              </a:rPr>
              <a:t>Innanhúskannanir</a:t>
            </a:r>
            <a:endParaRPr>
              <a:latin typeface="Cambria"/>
              <a:ea typeface="Cambria"/>
              <a:cs typeface="Cambria"/>
              <a:sym typeface="Cambria"/>
            </a:endParaRPr>
          </a:p>
          <a:p>
            <a:pPr marL="0" lvl="0" indent="0" algn="l" rtl="0">
              <a:spcBef>
                <a:spcPts val="1600"/>
              </a:spcBef>
              <a:spcAft>
                <a:spcPts val="0"/>
              </a:spcAft>
              <a:buClr>
                <a:schemeClr val="dk1"/>
              </a:buClr>
              <a:buSzPts val="1100"/>
              <a:buFont typeface="Arial"/>
              <a:buNone/>
            </a:pPr>
            <a:r>
              <a:rPr lang="is">
                <a:latin typeface="Cambria"/>
                <a:ea typeface="Cambria"/>
                <a:cs typeface="Cambria"/>
                <a:sym typeface="Cambria"/>
              </a:rPr>
              <a:t>Þjálfun, námskeið og endurmenntun</a:t>
            </a:r>
            <a:endParaRPr>
              <a:latin typeface="Cambria"/>
              <a:ea typeface="Cambria"/>
              <a:cs typeface="Cambria"/>
              <a:sym typeface="Cambria"/>
            </a:endParaRPr>
          </a:p>
          <a:p>
            <a:pPr marL="0" lvl="0" indent="0" algn="l" rtl="0">
              <a:spcBef>
                <a:spcPts val="1600"/>
              </a:spcBef>
              <a:spcAft>
                <a:spcPts val="0"/>
              </a:spcAft>
              <a:buClr>
                <a:schemeClr val="dk1"/>
              </a:buClr>
              <a:buSzPts val="1100"/>
              <a:buFont typeface="Arial"/>
              <a:buNone/>
            </a:pPr>
            <a:endParaRPr>
              <a:latin typeface="Cambria"/>
              <a:ea typeface="Cambria"/>
              <a:cs typeface="Cambria"/>
              <a:sym typeface="Cambria"/>
            </a:endParaRPr>
          </a:p>
          <a:p>
            <a:pPr marL="0" lvl="0" indent="0" algn="l" rtl="0">
              <a:spcBef>
                <a:spcPts val="1600"/>
              </a:spcBef>
              <a:spcAft>
                <a:spcPts val="0"/>
              </a:spcAft>
              <a:buClr>
                <a:schemeClr val="dk1"/>
              </a:buClr>
              <a:buSzPts val="1100"/>
              <a:buFont typeface="Arial"/>
              <a:buNone/>
            </a:pPr>
            <a:endParaRPr sz="1400">
              <a:latin typeface="Cambria"/>
              <a:ea typeface="Cambria"/>
              <a:cs typeface="Cambria"/>
              <a:sym typeface="Cambria"/>
            </a:endParaRPr>
          </a:p>
          <a:p>
            <a:pPr marL="0" lvl="0" indent="0" algn="l" rtl="0">
              <a:spcBef>
                <a:spcPts val="1600"/>
              </a:spcBef>
              <a:spcAft>
                <a:spcPts val="1600"/>
              </a:spcAft>
              <a:buClr>
                <a:schemeClr val="dk1"/>
              </a:buClr>
              <a:buSzPts val="1100"/>
              <a:buFont typeface="Arial"/>
              <a:buNone/>
            </a:pPr>
            <a:endParaRPr>
              <a:latin typeface="Cambria"/>
              <a:ea typeface="Cambria"/>
              <a:cs typeface="Cambria"/>
              <a:sym typeface="Cambria"/>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9"/>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is">
                <a:latin typeface="Cambria"/>
                <a:ea typeface="Cambria"/>
                <a:cs typeface="Cambria"/>
                <a:sym typeface="Cambria"/>
              </a:rPr>
              <a:t>Verkefni innri markaðssetningar II</a:t>
            </a:r>
            <a:endParaRPr>
              <a:latin typeface="Cambria"/>
              <a:ea typeface="Cambria"/>
              <a:cs typeface="Cambria"/>
              <a:sym typeface="Cambria"/>
            </a:endParaRPr>
          </a:p>
        </p:txBody>
      </p:sp>
      <p:sp>
        <p:nvSpPr>
          <p:cNvPr id="91" name="Google Shape;91;p19"/>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is">
                <a:latin typeface="Cambria"/>
                <a:ea typeface="Cambria"/>
                <a:cs typeface="Cambria"/>
                <a:sym typeface="Cambria"/>
              </a:rPr>
              <a:t>Upplýsingagjöf</a:t>
            </a:r>
            <a:endParaRPr>
              <a:latin typeface="Cambria"/>
              <a:ea typeface="Cambria"/>
              <a:cs typeface="Cambria"/>
              <a:sym typeface="Cambria"/>
            </a:endParaRPr>
          </a:p>
          <a:p>
            <a:pPr marL="0" lvl="0" indent="0" algn="l" rtl="0">
              <a:spcBef>
                <a:spcPts val="1600"/>
              </a:spcBef>
              <a:spcAft>
                <a:spcPts val="0"/>
              </a:spcAft>
              <a:buClr>
                <a:schemeClr val="dk1"/>
              </a:buClr>
              <a:buSzPts val="1100"/>
              <a:buFont typeface="Arial"/>
              <a:buNone/>
            </a:pPr>
            <a:r>
              <a:rPr lang="is">
                <a:latin typeface="Cambria"/>
                <a:ea typeface="Cambria"/>
                <a:cs typeface="Cambria"/>
                <a:sym typeface="Cambria"/>
              </a:rPr>
              <a:t>Gagnsæi</a:t>
            </a:r>
            <a:endParaRPr>
              <a:latin typeface="Cambria"/>
              <a:ea typeface="Cambria"/>
              <a:cs typeface="Cambria"/>
              <a:sym typeface="Cambria"/>
            </a:endParaRPr>
          </a:p>
          <a:p>
            <a:pPr marL="0" lvl="0" indent="0" algn="l" rtl="0">
              <a:spcBef>
                <a:spcPts val="1600"/>
              </a:spcBef>
              <a:spcAft>
                <a:spcPts val="0"/>
              </a:spcAft>
              <a:buClr>
                <a:schemeClr val="dk1"/>
              </a:buClr>
              <a:buSzPts val="1100"/>
              <a:buFont typeface="Arial"/>
              <a:buNone/>
            </a:pPr>
            <a:r>
              <a:rPr lang="is">
                <a:latin typeface="Cambria"/>
                <a:ea typeface="Cambria"/>
                <a:cs typeface="Cambria"/>
                <a:sym typeface="Cambria"/>
              </a:rPr>
              <a:t>Hvatningarkerfi</a:t>
            </a:r>
            <a:endParaRPr>
              <a:latin typeface="Cambria"/>
              <a:ea typeface="Cambria"/>
              <a:cs typeface="Cambria"/>
              <a:sym typeface="Cambria"/>
            </a:endParaRPr>
          </a:p>
          <a:p>
            <a:pPr marL="0" lvl="0" indent="0" algn="l" rtl="0">
              <a:spcBef>
                <a:spcPts val="1600"/>
              </a:spcBef>
              <a:spcAft>
                <a:spcPts val="0"/>
              </a:spcAft>
              <a:buClr>
                <a:schemeClr val="dk1"/>
              </a:buClr>
              <a:buSzPts val="1100"/>
              <a:buFont typeface="Arial"/>
              <a:buNone/>
            </a:pPr>
            <a:r>
              <a:rPr lang="is">
                <a:latin typeface="Cambria"/>
                <a:ea typeface="Cambria"/>
                <a:cs typeface="Cambria"/>
                <a:sym typeface="Cambria"/>
              </a:rPr>
              <a:t>Traust</a:t>
            </a:r>
            <a:endParaRPr>
              <a:latin typeface="Cambria"/>
              <a:ea typeface="Cambria"/>
              <a:cs typeface="Cambria"/>
              <a:sym typeface="Cambria"/>
            </a:endParaRPr>
          </a:p>
          <a:p>
            <a:pPr marL="0" lvl="0" indent="0" algn="l" rtl="0">
              <a:spcBef>
                <a:spcPts val="1600"/>
              </a:spcBef>
              <a:spcAft>
                <a:spcPts val="1600"/>
              </a:spcAft>
              <a:buClr>
                <a:schemeClr val="dk1"/>
              </a:buClr>
              <a:buSzPts val="1100"/>
              <a:buFont typeface="Arial"/>
              <a:buNone/>
            </a:pPr>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95"/>
        <p:cNvGrpSpPr/>
        <p:nvPr/>
      </p:nvGrpSpPr>
      <p:grpSpPr>
        <a:xfrm>
          <a:off x="0" y="0"/>
          <a:ext cx="0" cy="0"/>
          <a:chOff x="0" y="0"/>
          <a:chExt cx="0" cy="0"/>
        </a:xfrm>
      </p:grpSpPr>
      <p:sp>
        <p:nvSpPr>
          <p:cNvPr id="96" name="Google Shape;96;p20"/>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is">
                <a:latin typeface="Cambria"/>
                <a:ea typeface="Cambria"/>
                <a:cs typeface="Cambria"/>
                <a:sym typeface="Cambria"/>
              </a:rPr>
              <a:t>Ávinningur</a:t>
            </a:r>
            <a:endParaRPr>
              <a:latin typeface="Cambria"/>
              <a:ea typeface="Cambria"/>
              <a:cs typeface="Cambria"/>
              <a:sym typeface="Cambria"/>
            </a:endParaRPr>
          </a:p>
        </p:txBody>
      </p:sp>
      <p:sp>
        <p:nvSpPr>
          <p:cNvPr id="97" name="Google Shape;97;p20"/>
          <p:cNvSpPr txBox="1">
            <a:spLocks noGrp="1"/>
          </p:cNvSpPr>
          <p:nvPr>
            <p:ph type="body" idx="1"/>
          </p:nvPr>
        </p:nvSpPr>
        <p:spPr>
          <a:xfrm>
            <a:off x="311700" y="1116600"/>
            <a:ext cx="8520600" cy="34164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is">
                <a:latin typeface="Cambria"/>
                <a:ea typeface="Cambria"/>
                <a:cs typeface="Cambria"/>
                <a:sym typeface="Cambria"/>
              </a:rPr>
              <a:t>Skuldbinding</a:t>
            </a:r>
            <a:endParaRPr>
              <a:latin typeface="Cambria"/>
              <a:ea typeface="Cambria"/>
              <a:cs typeface="Cambria"/>
              <a:sym typeface="Cambria"/>
            </a:endParaRPr>
          </a:p>
          <a:p>
            <a:pPr marL="0" lvl="0" indent="0" algn="l" rtl="0">
              <a:spcBef>
                <a:spcPts val="1600"/>
              </a:spcBef>
              <a:spcAft>
                <a:spcPts val="0"/>
              </a:spcAft>
              <a:buNone/>
            </a:pPr>
            <a:r>
              <a:rPr lang="is">
                <a:latin typeface="Cambria"/>
                <a:ea typeface="Cambria"/>
                <a:cs typeface="Cambria"/>
                <a:sym typeface="Cambria"/>
              </a:rPr>
              <a:t>Starfsánægja</a:t>
            </a:r>
            <a:endParaRPr>
              <a:latin typeface="Cambria"/>
              <a:ea typeface="Cambria"/>
              <a:cs typeface="Cambria"/>
              <a:sym typeface="Cambria"/>
            </a:endParaRPr>
          </a:p>
          <a:p>
            <a:pPr marL="0" lvl="0" indent="0" algn="l" rtl="0">
              <a:spcBef>
                <a:spcPts val="1600"/>
              </a:spcBef>
              <a:spcAft>
                <a:spcPts val="0"/>
              </a:spcAft>
              <a:buNone/>
            </a:pPr>
            <a:r>
              <a:rPr lang="is">
                <a:latin typeface="Cambria"/>
                <a:ea typeface="Cambria"/>
                <a:cs typeface="Cambria"/>
                <a:sym typeface="Cambria"/>
              </a:rPr>
              <a:t>Starfsárangur</a:t>
            </a:r>
            <a:endParaRPr>
              <a:latin typeface="Cambria"/>
              <a:ea typeface="Cambria"/>
              <a:cs typeface="Cambria"/>
              <a:sym typeface="Cambria"/>
            </a:endParaRPr>
          </a:p>
          <a:p>
            <a:pPr marL="0" lvl="0" indent="0" algn="l" rtl="0">
              <a:spcBef>
                <a:spcPts val="1600"/>
              </a:spcBef>
              <a:spcAft>
                <a:spcPts val="0"/>
              </a:spcAft>
              <a:buNone/>
            </a:pPr>
            <a:r>
              <a:rPr lang="is">
                <a:latin typeface="Cambria"/>
                <a:ea typeface="Cambria"/>
                <a:cs typeface="Cambria"/>
                <a:sym typeface="Cambria"/>
              </a:rPr>
              <a:t>Viðskiptavinahneigð</a:t>
            </a:r>
            <a:endParaRPr>
              <a:latin typeface="Cambria"/>
              <a:ea typeface="Cambria"/>
              <a:cs typeface="Cambria"/>
              <a:sym typeface="Cambria"/>
            </a:endParaRPr>
          </a:p>
          <a:p>
            <a:pPr marL="0" lvl="0" indent="0" algn="l" rtl="0">
              <a:spcBef>
                <a:spcPts val="1600"/>
              </a:spcBef>
              <a:spcAft>
                <a:spcPts val="0"/>
              </a:spcAft>
              <a:buNone/>
            </a:pPr>
            <a:r>
              <a:rPr lang="is">
                <a:latin typeface="Cambria"/>
                <a:ea typeface="Cambria"/>
                <a:cs typeface="Cambria"/>
                <a:sym typeface="Cambria"/>
              </a:rPr>
              <a:t>Bætt ímynd</a:t>
            </a:r>
            <a:endParaRPr>
              <a:latin typeface="Cambria"/>
              <a:ea typeface="Cambria"/>
              <a:cs typeface="Cambria"/>
              <a:sym typeface="Cambria"/>
            </a:endParaRPr>
          </a:p>
          <a:p>
            <a:pPr marL="0" lvl="0" indent="0" algn="l" rtl="0">
              <a:spcBef>
                <a:spcPts val="1600"/>
              </a:spcBef>
              <a:spcAft>
                <a:spcPts val="1600"/>
              </a:spcAft>
              <a:buNone/>
            </a:pPr>
            <a:endParaRPr>
              <a:latin typeface="Cambria"/>
              <a:ea typeface="Cambria"/>
              <a:cs typeface="Cambria"/>
              <a:sym typeface="Cambria"/>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01"/>
        <p:cNvGrpSpPr/>
        <p:nvPr/>
      </p:nvGrpSpPr>
      <p:grpSpPr>
        <a:xfrm>
          <a:off x="0" y="0"/>
          <a:ext cx="0" cy="0"/>
          <a:chOff x="0" y="0"/>
          <a:chExt cx="0" cy="0"/>
        </a:xfrm>
      </p:grpSpPr>
      <p:sp>
        <p:nvSpPr>
          <p:cNvPr id="102" name="Google Shape;102;p21"/>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is">
                <a:latin typeface="Cambria"/>
                <a:ea typeface="Cambria"/>
                <a:cs typeface="Cambria"/>
                <a:sym typeface="Cambria"/>
              </a:rPr>
              <a:t>Rannsóknin / Stofnun ársins</a:t>
            </a:r>
            <a:endParaRPr>
              <a:latin typeface="Cambria"/>
              <a:ea typeface="Cambria"/>
              <a:cs typeface="Cambria"/>
              <a:sym typeface="Cambria"/>
            </a:endParaRPr>
          </a:p>
        </p:txBody>
      </p:sp>
      <p:sp>
        <p:nvSpPr>
          <p:cNvPr id="103" name="Google Shape;103;p21"/>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is">
                <a:latin typeface="Cambria"/>
                <a:ea typeface="Cambria"/>
                <a:cs typeface="Cambria"/>
                <a:sym typeface="Cambria"/>
              </a:rPr>
              <a:t>Mikil starfsánægja vs lægri starfsánægja</a:t>
            </a:r>
            <a:endParaRPr>
              <a:latin typeface="Cambria"/>
              <a:ea typeface="Cambria"/>
              <a:cs typeface="Cambria"/>
              <a:sym typeface="Cambria"/>
            </a:endParaRPr>
          </a:p>
          <a:p>
            <a:pPr marL="0" lvl="0" indent="0" algn="l" rtl="0">
              <a:spcBef>
                <a:spcPts val="1600"/>
              </a:spcBef>
              <a:spcAft>
                <a:spcPts val="0"/>
              </a:spcAft>
              <a:buNone/>
            </a:pPr>
            <a:r>
              <a:rPr lang="is">
                <a:latin typeface="Cambria"/>
                <a:ea typeface="Cambria"/>
                <a:cs typeface="Cambria"/>
                <a:sym typeface="Cambria"/>
              </a:rPr>
              <a:t>Ólíkar stofnanir</a:t>
            </a:r>
            <a:endParaRPr>
              <a:latin typeface="Cambria"/>
              <a:ea typeface="Cambria"/>
              <a:cs typeface="Cambria"/>
              <a:sym typeface="Cambria"/>
            </a:endParaRPr>
          </a:p>
          <a:p>
            <a:pPr marL="0" lvl="0" indent="0" algn="l" rtl="0">
              <a:spcBef>
                <a:spcPts val="1600"/>
              </a:spcBef>
              <a:spcAft>
                <a:spcPts val="0"/>
              </a:spcAft>
              <a:buNone/>
            </a:pPr>
            <a:r>
              <a:rPr lang="is">
                <a:latin typeface="Cambria"/>
                <a:ea typeface="Cambria"/>
                <a:cs typeface="Cambria"/>
                <a:sym typeface="Cambria"/>
              </a:rPr>
              <a:t>Samanburður</a:t>
            </a:r>
            <a:endParaRPr>
              <a:latin typeface="Cambria"/>
              <a:ea typeface="Cambria"/>
              <a:cs typeface="Cambria"/>
              <a:sym typeface="Cambria"/>
            </a:endParaRPr>
          </a:p>
          <a:p>
            <a:pPr marL="0" lvl="0" indent="0" algn="l" rtl="0">
              <a:spcBef>
                <a:spcPts val="1600"/>
              </a:spcBef>
              <a:spcAft>
                <a:spcPts val="0"/>
              </a:spcAft>
              <a:buNone/>
            </a:pPr>
            <a:r>
              <a:rPr lang="is" i="1">
                <a:latin typeface="Cambria"/>
                <a:ea typeface="Cambria"/>
                <a:cs typeface="Cambria"/>
                <a:sym typeface="Cambria"/>
              </a:rPr>
              <a:t>Hefur innri markaðssetning áhrif á niðurstöður í vali á Stofnun ársins?</a:t>
            </a:r>
            <a:endParaRPr i="1">
              <a:latin typeface="Cambria"/>
              <a:ea typeface="Cambria"/>
              <a:cs typeface="Cambria"/>
              <a:sym typeface="Cambria"/>
            </a:endParaRPr>
          </a:p>
          <a:p>
            <a:pPr marL="0" lvl="0" indent="0" algn="l" rtl="0">
              <a:spcBef>
                <a:spcPts val="1600"/>
              </a:spcBef>
              <a:spcAft>
                <a:spcPts val="0"/>
              </a:spcAft>
              <a:buNone/>
            </a:pPr>
            <a:r>
              <a:rPr lang="is">
                <a:latin typeface="Cambria"/>
                <a:ea typeface="Cambria"/>
                <a:cs typeface="Cambria"/>
                <a:sym typeface="Cambria"/>
              </a:rPr>
              <a:t>Eigindleg rannsókn</a:t>
            </a:r>
            <a:endParaRPr>
              <a:latin typeface="Cambria"/>
              <a:ea typeface="Cambria"/>
              <a:cs typeface="Cambria"/>
              <a:sym typeface="Cambria"/>
            </a:endParaRPr>
          </a:p>
          <a:p>
            <a:pPr marL="0" lvl="0" indent="0" algn="l" rtl="0">
              <a:spcBef>
                <a:spcPts val="1600"/>
              </a:spcBef>
              <a:spcAft>
                <a:spcPts val="0"/>
              </a:spcAft>
              <a:buNone/>
            </a:pPr>
            <a:r>
              <a:rPr lang="is">
                <a:latin typeface="Cambria"/>
                <a:ea typeface="Cambria"/>
                <a:cs typeface="Cambria"/>
                <a:sym typeface="Cambria"/>
              </a:rPr>
              <a:t>Trúnaður</a:t>
            </a:r>
            <a:endParaRPr>
              <a:latin typeface="Cambria"/>
              <a:ea typeface="Cambria"/>
              <a:cs typeface="Cambria"/>
              <a:sym typeface="Cambria"/>
            </a:endParaRPr>
          </a:p>
          <a:p>
            <a:pPr marL="0" lvl="0" indent="0" algn="l" rtl="0">
              <a:spcBef>
                <a:spcPts val="1600"/>
              </a:spcBef>
              <a:spcAft>
                <a:spcPts val="0"/>
              </a:spcAft>
              <a:buNone/>
            </a:pPr>
            <a:endParaRPr>
              <a:latin typeface="Cambria"/>
              <a:ea typeface="Cambria"/>
              <a:cs typeface="Cambria"/>
              <a:sym typeface="Cambria"/>
            </a:endParaRPr>
          </a:p>
          <a:p>
            <a:pPr marL="0" lvl="0" indent="0" algn="l" rtl="0">
              <a:spcBef>
                <a:spcPts val="1600"/>
              </a:spcBef>
              <a:spcAft>
                <a:spcPts val="0"/>
              </a:spcAft>
              <a:buNone/>
            </a:pPr>
            <a:endParaRPr>
              <a:latin typeface="Cambria"/>
              <a:ea typeface="Cambria"/>
              <a:cs typeface="Cambria"/>
              <a:sym typeface="Cambria"/>
            </a:endParaRPr>
          </a:p>
          <a:p>
            <a:pPr marL="0" lvl="0" indent="0" algn="l" rtl="0">
              <a:spcBef>
                <a:spcPts val="1600"/>
              </a:spcBef>
              <a:spcAft>
                <a:spcPts val="1600"/>
              </a:spcAft>
              <a:buNone/>
            </a:pPr>
            <a:endParaRPr>
              <a:latin typeface="Cambria"/>
              <a:ea typeface="Cambria"/>
              <a:cs typeface="Cambria"/>
              <a:sym typeface="Cambria"/>
            </a:endParaRPr>
          </a:p>
        </p:txBody>
      </p:sp>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872</Words>
  <Application>Microsoft Macintosh PowerPoint</Application>
  <PresentationFormat>On-screen Show (16:9)</PresentationFormat>
  <Paragraphs>80</Paragraphs>
  <Slides>14</Slides>
  <Notes>14</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14</vt:i4>
      </vt:variant>
    </vt:vector>
  </HeadingPairs>
  <TitlesOfParts>
    <vt:vector size="17" baseType="lpstr">
      <vt:lpstr>Arial</vt:lpstr>
      <vt:lpstr>Cambria</vt:lpstr>
      <vt:lpstr>Simple Light</vt:lpstr>
      <vt:lpstr>Hefur innri markaðssetning áhrif á niðurstöður í vali á Stofnun ársins?</vt:lpstr>
      <vt:lpstr>Bakgrunnur</vt:lpstr>
      <vt:lpstr>MS rannsókn</vt:lpstr>
      <vt:lpstr>Innri markaðssetning</vt:lpstr>
      <vt:lpstr>Innri markaðssetning II</vt:lpstr>
      <vt:lpstr>Verkefni innri markaðssetningar</vt:lpstr>
      <vt:lpstr>Verkefni innri markaðssetningar II</vt:lpstr>
      <vt:lpstr>Ávinningur</vt:lpstr>
      <vt:lpstr>Rannsóknin / Stofnun ársins</vt:lpstr>
      <vt:lpstr>PowerPoint Presentation</vt:lpstr>
      <vt:lpstr>PowerPoint Presentation</vt:lpstr>
      <vt:lpstr>PowerPoint Presentation</vt:lpstr>
      <vt:lpstr>Niðurstöður</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Hefur innri markaðssetning áhrif á niðurstöður í vali á Stofnun ársins?</dc:title>
  <cp:lastModifiedBy>Ivar Schram</cp:lastModifiedBy>
  <cp:revision>1</cp:revision>
  <dcterms:modified xsi:type="dcterms:W3CDTF">2019-04-29T11:10:16Z</dcterms:modified>
</cp:coreProperties>
</file>