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15.xml" ContentType="application/vnd.openxmlformats-officedocument.presentationml.notesSl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notesSlides/notesSlide16.xml" ContentType="application/vnd.openxmlformats-officedocument.presentationml.notesSl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7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0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notesSlides/notesSlide21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notesSlides/notesSlide22.xml" ContentType="application/vnd.openxmlformats-officedocument.presentationml.notesSl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25"/>
  </p:notesMasterIdLst>
  <p:sldIdLst>
    <p:sldId id="257" r:id="rId3"/>
    <p:sldId id="262" r:id="rId4"/>
    <p:sldId id="263" r:id="rId5"/>
    <p:sldId id="264" r:id="rId6"/>
    <p:sldId id="298" r:id="rId7"/>
    <p:sldId id="316" r:id="rId8"/>
    <p:sldId id="317" r:id="rId9"/>
    <p:sldId id="315" r:id="rId10"/>
    <p:sldId id="287" r:id="rId11"/>
    <p:sldId id="295" r:id="rId12"/>
    <p:sldId id="309" r:id="rId13"/>
    <p:sldId id="311" r:id="rId14"/>
    <p:sldId id="313" r:id="rId15"/>
    <p:sldId id="314" r:id="rId16"/>
    <p:sldId id="306" r:id="rId17"/>
    <p:sldId id="307" r:id="rId18"/>
    <p:sldId id="308" r:id="rId19"/>
    <p:sldId id="305" r:id="rId20"/>
    <p:sldId id="288" r:id="rId21"/>
    <p:sldId id="266" r:id="rId22"/>
    <p:sldId id="289" r:id="rId23"/>
    <p:sldId id="267" r:id="rId24"/>
  </p:sldIdLst>
  <p:sldSz cx="12192000" cy="6858000"/>
  <p:notesSz cx="6669088" cy="9926638"/>
  <p:defaultTextStyle>
    <a:defPPr>
      <a:defRPr lang="is-I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348AD32-1850-473E-9D8D-CAF9DCDE5EAA}" v="122" dt="2021-04-20T09:56:45.75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1669" autoAdjust="0"/>
  </p:normalViewPr>
  <p:slideViewPr>
    <p:cSldViewPr snapToGrid="0">
      <p:cViewPr varScale="1">
        <p:scale>
          <a:sx n="93" d="100"/>
          <a:sy n="93" d="100"/>
        </p:scale>
        <p:origin x="121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oleObject" Target="Book2" TargetMode="External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 dirty="0"/>
              <a:t>Lýðfræðileg samsetning Sameykis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Sheet1!$J$1</c:f>
              <c:strCache>
                <c:ptCount val="1"/>
                <c:pt idx="0">
                  <c:v>Sameyki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Sheet1!$I$2:$I$13</c:f>
              <c:strCache>
                <c:ptCount val="12"/>
                <c:pt idx="0">
                  <c:v>Kona</c:v>
                </c:pt>
                <c:pt idx="1">
                  <c:v>Karl</c:v>
                </c:pt>
                <c:pt idx="2">
                  <c:v>&lt; 30 ára</c:v>
                </c:pt>
                <c:pt idx="3">
                  <c:v>30-69 ára</c:v>
                </c:pt>
                <c:pt idx="4">
                  <c:v>Einhleyp(ur)</c:v>
                </c:pt>
                <c:pt idx="5">
                  <c:v>Sambúð eða hjónaband</c:v>
                </c:pt>
                <c:pt idx="6">
                  <c:v>Fráskilin(n) eða ekkja/ekkill</c:v>
                </c:pt>
                <c:pt idx="7">
                  <c:v>Grunnskólastig</c:v>
                </c:pt>
                <c:pt idx="8">
                  <c:v>Framhaldskólastig</c:v>
                </c:pt>
                <c:pt idx="9">
                  <c:v>Háskólastig</c:v>
                </c:pt>
                <c:pt idx="10">
                  <c:v>Innfædd(ur)</c:v>
                </c:pt>
                <c:pt idx="11">
                  <c:v>Innflytjandi</c:v>
                </c:pt>
              </c:strCache>
            </c:strRef>
          </c:cat>
          <c:val>
            <c:numRef>
              <c:f>Sheet1!$J$2:$J$13</c:f>
              <c:numCache>
                <c:formatCode>0%</c:formatCode>
                <c:ptCount val="12"/>
                <c:pt idx="0">
                  <c:v>0.72399999999999998</c:v>
                </c:pt>
                <c:pt idx="1">
                  <c:v>0.27600000000000002</c:v>
                </c:pt>
                <c:pt idx="2">
                  <c:v>8.8999999999999996E-2</c:v>
                </c:pt>
                <c:pt idx="3">
                  <c:v>0.91100000000000003</c:v>
                </c:pt>
                <c:pt idx="4">
                  <c:v>0.22700000000000001</c:v>
                </c:pt>
                <c:pt idx="5">
                  <c:v>0.70099999999999996</c:v>
                </c:pt>
                <c:pt idx="6">
                  <c:v>7.1999999999999995E-2</c:v>
                </c:pt>
                <c:pt idx="7">
                  <c:v>0.18099999999999999</c:v>
                </c:pt>
                <c:pt idx="8">
                  <c:v>0.498</c:v>
                </c:pt>
                <c:pt idx="9">
                  <c:v>0.32100000000000001</c:v>
                </c:pt>
                <c:pt idx="10">
                  <c:v>0.94299999999999995</c:v>
                </c:pt>
                <c:pt idx="11">
                  <c:v>5.7000000000000002E-2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789-47D5-BB4C-3375BB9D0EA6}"/>
            </c:ext>
          </c:extLst>
        </c:ser>
        <c:ser>
          <c:idx val="1"/>
          <c:order val="1"/>
          <c:tx>
            <c:strRef>
              <c:f>Sheet1!$K$1</c:f>
              <c:strCache>
                <c:ptCount val="1"/>
                <c:pt idx="0">
                  <c:v>Önnur félög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Sheet1!$I$2:$I$13</c:f>
              <c:strCache>
                <c:ptCount val="12"/>
                <c:pt idx="0">
                  <c:v>Kona</c:v>
                </c:pt>
                <c:pt idx="1">
                  <c:v>Karl</c:v>
                </c:pt>
                <c:pt idx="2">
                  <c:v>&lt; 30 ára</c:v>
                </c:pt>
                <c:pt idx="3">
                  <c:v>30-69 ára</c:v>
                </c:pt>
                <c:pt idx="4">
                  <c:v>Einhleyp(ur)</c:v>
                </c:pt>
                <c:pt idx="5">
                  <c:v>Sambúð eða hjónaband</c:v>
                </c:pt>
                <c:pt idx="6">
                  <c:v>Fráskilin(n) eða ekkja/ekkill</c:v>
                </c:pt>
                <c:pt idx="7">
                  <c:v>Grunnskólastig</c:v>
                </c:pt>
                <c:pt idx="8">
                  <c:v>Framhaldskólastig</c:v>
                </c:pt>
                <c:pt idx="9">
                  <c:v>Háskólastig</c:v>
                </c:pt>
                <c:pt idx="10">
                  <c:v>Innfædd(ur)</c:v>
                </c:pt>
                <c:pt idx="11">
                  <c:v>Innflytjandi</c:v>
                </c:pt>
              </c:strCache>
            </c:strRef>
          </c:cat>
          <c:val>
            <c:numRef>
              <c:f>Sheet1!$K$2:$K$13</c:f>
              <c:numCache>
                <c:formatCode>0%</c:formatCode>
                <c:ptCount val="12"/>
                <c:pt idx="0">
                  <c:v>0.54300000000000004</c:v>
                </c:pt>
                <c:pt idx="1">
                  <c:v>0.45700000000000002</c:v>
                </c:pt>
                <c:pt idx="2">
                  <c:v>0.153</c:v>
                </c:pt>
                <c:pt idx="3">
                  <c:v>0.84699999999999998</c:v>
                </c:pt>
                <c:pt idx="4">
                  <c:v>0.21299999999999999</c:v>
                </c:pt>
                <c:pt idx="5">
                  <c:v>0.74</c:v>
                </c:pt>
                <c:pt idx="6">
                  <c:v>4.7E-2</c:v>
                </c:pt>
                <c:pt idx="7">
                  <c:v>0.251</c:v>
                </c:pt>
                <c:pt idx="8">
                  <c:v>0.498</c:v>
                </c:pt>
                <c:pt idx="9">
                  <c:v>0.251</c:v>
                </c:pt>
                <c:pt idx="10">
                  <c:v>0.82699999999999996</c:v>
                </c:pt>
                <c:pt idx="11">
                  <c:v>0.17299999999999999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789-47D5-BB4C-3375BB9D0EA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36617343"/>
        <c:axId val="1636619423"/>
      </c:barChart>
      <c:catAx>
        <c:axId val="16366173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636619423"/>
        <c:crosses val="autoZero"/>
        <c:auto val="1"/>
        <c:lblAlgn val="ctr"/>
        <c:lblOffset val="100"/>
        <c:noMultiLvlLbl val="0"/>
      </c:catAx>
      <c:valAx>
        <c:axId val="163661942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63661734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/>
              <a:t>Fjöldi þátta sem efnislegur skortur er á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Sheet7!$G$2</c:f>
              <c:strCache>
                <c:ptCount val="1"/>
                <c:pt idx="0">
                  <c:v>Enginn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Sheet7!$H$1:$K$1</c:f>
              <c:strCache>
                <c:ptCount val="4"/>
                <c:pt idx="0">
                  <c:v>Sameyki</c:v>
                </c:pt>
                <c:pt idx="1">
                  <c:v>Sameykiskonur</c:v>
                </c:pt>
                <c:pt idx="2">
                  <c:v>Sameykiskarlar</c:v>
                </c:pt>
                <c:pt idx="3">
                  <c:v>Önnur félög</c:v>
                </c:pt>
              </c:strCache>
            </c:strRef>
          </c:cat>
          <c:val>
            <c:numRef>
              <c:f>Sheet7!$H$2:$K$2</c:f>
              <c:numCache>
                <c:formatCode>0%</c:formatCode>
                <c:ptCount val="4"/>
                <c:pt idx="0">
                  <c:v>0.73699999999999999</c:v>
                </c:pt>
                <c:pt idx="1">
                  <c:v>0.71099999999999997</c:v>
                </c:pt>
                <c:pt idx="2">
                  <c:v>0.80600000000000005</c:v>
                </c:pt>
                <c:pt idx="3">
                  <c:v>0.68200000000000005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7B-4F38-8376-ADACCAE2E772}"/>
            </c:ext>
          </c:extLst>
        </c:ser>
        <c:ser>
          <c:idx val="1"/>
          <c:order val="1"/>
          <c:tx>
            <c:strRef>
              <c:f>Sheet7!$G$3</c:f>
              <c:strCache>
                <c:ptCount val="1"/>
                <c:pt idx="0">
                  <c:v>Einn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Sheet7!$H$1:$K$1</c:f>
              <c:strCache>
                <c:ptCount val="4"/>
                <c:pt idx="0">
                  <c:v>Sameyki</c:v>
                </c:pt>
                <c:pt idx="1">
                  <c:v>Sameykiskonur</c:v>
                </c:pt>
                <c:pt idx="2">
                  <c:v>Sameykiskarlar</c:v>
                </c:pt>
                <c:pt idx="3">
                  <c:v>Önnur félög</c:v>
                </c:pt>
              </c:strCache>
            </c:strRef>
          </c:cat>
          <c:val>
            <c:numRef>
              <c:f>Sheet7!$H$3:$K$3</c:f>
              <c:numCache>
                <c:formatCode>0%</c:formatCode>
                <c:ptCount val="4"/>
                <c:pt idx="0">
                  <c:v>0.13800000000000001</c:v>
                </c:pt>
                <c:pt idx="1">
                  <c:v>0.153</c:v>
                </c:pt>
                <c:pt idx="2">
                  <c:v>0.1</c:v>
                </c:pt>
                <c:pt idx="3">
                  <c:v>0.156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4E7B-4F38-8376-ADACCAE2E772}"/>
            </c:ext>
          </c:extLst>
        </c:ser>
        <c:ser>
          <c:idx val="2"/>
          <c:order val="2"/>
          <c:tx>
            <c:strRef>
              <c:f>Sheet7!$G$4</c:f>
              <c:strCache>
                <c:ptCount val="1"/>
                <c:pt idx="0">
                  <c:v>Tveir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Sheet7!$H$1:$K$1</c:f>
              <c:strCache>
                <c:ptCount val="4"/>
                <c:pt idx="0">
                  <c:v>Sameyki</c:v>
                </c:pt>
                <c:pt idx="1">
                  <c:v>Sameykiskonur</c:v>
                </c:pt>
                <c:pt idx="2">
                  <c:v>Sameykiskarlar</c:v>
                </c:pt>
                <c:pt idx="3">
                  <c:v>Önnur félög</c:v>
                </c:pt>
              </c:strCache>
            </c:strRef>
          </c:cat>
          <c:val>
            <c:numRef>
              <c:f>Sheet7!$H$4:$K$4</c:f>
              <c:numCache>
                <c:formatCode>0%</c:formatCode>
                <c:ptCount val="4"/>
                <c:pt idx="0">
                  <c:v>7.3999999999999996E-2</c:v>
                </c:pt>
                <c:pt idx="1">
                  <c:v>8.1000000000000003E-2</c:v>
                </c:pt>
                <c:pt idx="2">
                  <c:v>5.5E-2</c:v>
                </c:pt>
                <c:pt idx="3">
                  <c:v>7.8E-2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E7B-4F38-8376-ADACCAE2E772}"/>
            </c:ext>
          </c:extLst>
        </c:ser>
        <c:ser>
          <c:idx val="3"/>
          <c:order val="3"/>
          <c:tx>
            <c:strRef>
              <c:f>Sheet7!$G$5</c:f>
              <c:strCache>
                <c:ptCount val="1"/>
                <c:pt idx="0">
                  <c:v>Þrír eða fleir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Sheet7!$H$1:$K$1</c:f>
              <c:strCache>
                <c:ptCount val="4"/>
                <c:pt idx="0">
                  <c:v>Sameyki</c:v>
                </c:pt>
                <c:pt idx="1">
                  <c:v>Sameykiskonur</c:v>
                </c:pt>
                <c:pt idx="2">
                  <c:v>Sameykiskarlar</c:v>
                </c:pt>
                <c:pt idx="3">
                  <c:v>Önnur félög</c:v>
                </c:pt>
              </c:strCache>
            </c:strRef>
          </c:cat>
          <c:val>
            <c:numRef>
              <c:f>Sheet7!$H$5:$K$5</c:f>
              <c:numCache>
                <c:formatCode>0%</c:formatCode>
                <c:ptCount val="4"/>
                <c:pt idx="0">
                  <c:v>5.0999999999999997E-2</c:v>
                </c:pt>
                <c:pt idx="1">
                  <c:v>5.5E-2</c:v>
                </c:pt>
                <c:pt idx="2">
                  <c:v>0.04</c:v>
                </c:pt>
                <c:pt idx="3">
                  <c:v>8.4000000000000005E-2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E7B-4F38-8376-ADACCAE2E77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04782735"/>
        <c:axId val="1604788143"/>
      </c:barChart>
      <c:catAx>
        <c:axId val="160478273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604788143"/>
        <c:crosses val="autoZero"/>
        <c:auto val="1"/>
        <c:lblAlgn val="ctr"/>
        <c:lblOffset val="100"/>
        <c:noMultiLvlLbl val="0"/>
      </c:catAx>
      <c:valAx>
        <c:axId val="160478814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604782735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/>
              <a:t>Sumarfrí síðastliðin fimm ár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Sheet8!$H$2</c:f>
              <c:strCache>
                <c:ptCount val="1"/>
                <c:pt idx="0">
                  <c:v>Aldrei eða einu sinni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Sheet8!$I$1:$L$1</c:f>
              <c:strCache>
                <c:ptCount val="4"/>
                <c:pt idx="0">
                  <c:v>Samyeki</c:v>
                </c:pt>
                <c:pt idx="1">
                  <c:v>Sameykiskonur</c:v>
                </c:pt>
                <c:pt idx="2">
                  <c:v>Sameykiskarlar</c:v>
                </c:pt>
                <c:pt idx="3">
                  <c:v>Önnur félög</c:v>
                </c:pt>
              </c:strCache>
            </c:strRef>
          </c:cat>
          <c:val>
            <c:numRef>
              <c:f>Sheet8!$I$2:$L$2</c:f>
              <c:numCache>
                <c:formatCode>0%</c:formatCode>
                <c:ptCount val="4"/>
                <c:pt idx="0">
                  <c:v>0.14799999999999999</c:v>
                </c:pt>
                <c:pt idx="1">
                  <c:v>0.155</c:v>
                </c:pt>
                <c:pt idx="2">
                  <c:v>0.129</c:v>
                </c:pt>
                <c:pt idx="3">
                  <c:v>0.24399999999999999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A7-43A2-B27D-0A2D392FB4CE}"/>
            </c:ext>
          </c:extLst>
        </c:ser>
        <c:ser>
          <c:idx val="1"/>
          <c:order val="1"/>
          <c:tx>
            <c:strRef>
              <c:f>Sheet8!$H$3</c:f>
              <c:strCache>
                <c:ptCount val="1"/>
                <c:pt idx="0">
                  <c:v>Tvisvar eða þrisvar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Sheet8!$I$1:$L$1</c:f>
              <c:strCache>
                <c:ptCount val="4"/>
                <c:pt idx="0">
                  <c:v>Samyeki</c:v>
                </c:pt>
                <c:pt idx="1">
                  <c:v>Sameykiskonur</c:v>
                </c:pt>
                <c:pt idx="2">
                  <c:v>Sameykiskarlar</c:v>
                </c:pt>
                <c:pt idx="3">
                  <c:v>Önnur félög</c:v>
                </c:pt>
              </c:strCache>
            </c:strRef>
          </c:cat>
          <c:val>
            <c:numRef>
              <c:f>Sheet8!$I$3:$L$3</c:f>
              <c:numCache>
                <c:formatCode>0%</c:formatCode>
                <c:ptCount val="4"/>
                <c:pt idx="0">
                  <c:v>0.17799999999999999</c:v>
                </c:pt>
                <c:pt idx="1">
                  <c:v>0.16900000000000001</c:v>
                </c:pt>
                <c:pt idx="2">
                  <c:v>0.19900000000000001</c:v>
                </c:pt>
                <c:pt idx="3">
                  <c:v>0.24199999999999999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A7-43A2-B27D-0A2D392FB4CE}"/>
            </c:ext>
          </c:extLst>
        </c:ser>
        <c:ser>
          <c:idx val="2"/>
          <c:order val="2"/>
          <c:tx>
            <c:strRef>
              <c:f>Sheet8!$H$4</c:f>
              <c:strCache>
                <c:ptCount val="1"/>
                <c:pt idx="0">
                  <c:v>Fjórum eða fimm sinnum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Sheet8!$I$1:$L$1</c:f>
              <c:strCache>
                <c:ptCount val="4"/>
                <c:pt idx="0">
                  <c:v>Samyeki</c:v>
                </c:pt>
                <c:pt idx="1">
                  <c:v>Sameykiskonur</c:v>
                </c:pt>
                <c:pt idx="2">
                  <c:v>Sameykiskarlar</c:v>
                </c:pt>
                <c:pt idx="3">
                  <c:v>Önnur félög</c:v>
                </c:pt>
              </c:strCache>
            </c:strRef>
          </c:cat>
          <c:val>
            <c:numRef>
              <c:f>Sheet8!$I$4:$L$4</c:f>
              <c:numCache>
                <c:formatCode>0%</c:formatCode>
                <c:ptCount val="4"/>
                <c:pt idx="0">
                  <c:v>0.436</c:v>
                </c:pt>
                <c:pt idx="1">
                  <c:v>0.42499999999999999</c:v>
                </c:pt>
                <c:pt idx="2">
                  <c:v>0.46800000000000003</c:v>
                </c:pt>
                <c:pt idx="3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AA7-43A2-B27D-0A2D392FB4CE}"/>
            </c:ext>
          </c:extLst>
        </c:ser>
        <c:ser>
          <c:idx val="3"/>
          <c:order val="3"/>
          <c:tx>
            <c:strRef>
              <c:f>Sheet8!$H$5</c:f>
              <c:strCache>
                <c:ptCount val="1"/>
                <c:pt idx="0">
                  <c:v>Oftar en fimm sinnum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Sheet8!$I$1:$L$1</c:f>
              <c:strCache>
                <c:ptCount val="4"/>
                <c:pt idx="0">
                  <c:v>Samyeki</c:v>
                </c:pt>
                <c:pt idx="1">
                  <c:v>Sameykiskonur</c:v>
                </c:pt>
                <c:pt idx="2">
                  <c:v>Sameykiskarlar</c:v>
                </c:pt>
                <c:pt idx="3">
                  <c:v>Önnur félög</c:v>
                </c:pt>
              </c:strCache>
            </c:strRef>
          </c:cat>
          <c:val>
            <c:numRef>
              <c:f>Sheet8!$I$5:$L$5</c:f>
              <c:numCache>
                <c:formatCode>0%</c:formatCode>
                <c:ptCount val="4"/>
                <c:pt idx="0">
                  <c:v>0.23799999999999999</c:v>
                </c:pt>
                <c:pt idx="1">
                  <c:v>0.251</c:v>
                </c:pt>
                <c:pt idx="2">
                  <c:v>0.20399999999999999</c:v>
                </c:pt>
                <c:pt idx="3">
                  <c:v>0.16300000000000001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AA7-43A2-B27D-0A2D392FB4C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28795839"/>
        <c:axId val="1728796255"/>
      </c:barChart>
      <c:catAx>
        <c:axId val="17287958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728796255"/>
        <c:crosses val="autoZero"/>
        <c:auto val="1"/>
        <c:lblAlgn val="ctr"/>
        <c:lblOffset val="100"/>
        <c:noMultiLvlLbl val="0"/>
      </c:catAx>
      <c:valAx>
        <c:axId val="172879625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72879583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/>
              <a:t>Staða á húsnæðismarkaði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Sheet9!$I$1</c:f>
              <c:strCache>
                <c:ptCount val="1"/>
                <c:pt idx="0">
                  <c:v>Samyeki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Sheet9!$H$2:$H$6</c:f>
              <c:strCache>
                <c:ptCount val="5"/>
                <c:pt idx="0">
                  <c:v>Eigið húsnæði</c:v>
                </c:pt>
                <c:pt idx="1">
                  <c:v>Leiguhúsnæði á almennum markaði</c:v>
                </c:pt>
                <c:pt idx="2">
                  <c:v>Leiguhúsnæði hjá leigusamtökum</c:v>
                </c:pt>
                <c:pt idx="3">
                  <c:v>Hjá ættingjum/vinum</c:v>
                </c:pt>
                <c:pt idx="4">
                  <c:v>Annað</c:v>
                </c:pt>
              </c:strCache>
            </c:strRef>
          </c:cat>
          <c:val>
            <c:numRef>
              <c:f>Sheet9!$I$2:$I$6</c:f>
              <c:numCache>
                <c:formatCode>0%</c:formatCode>
                <c:ptCount val="5"/>
                <c:pt idx="0">
                  <c:v>0.80100000000000005</c:v>
                </c:pt>
                <c:pt idx="1">
                  <c:v>0.108</c:v>
                </c:pt>
                <c:pt idx="2">
                  <c:v>3.5000000000000003E-2</c:v>
                </c:pt>
                <c:pt idx="3">
                  <c:v>4.5999999999999999E-2</c:v>
                </c:pt>
                <c:pt idx="4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78-428D-B004-925136C3489F}"/>
            </c:ext>
          </c:extLst>
        </c:ser>
        <c:ser>
          <c:idx val="1"/>
          <c:order val="1"/>
          <c:tx>
            <c:strRef>
              <c:f>Sheet9!$J$1</c:f>
              <c:strCache>
                <c:ptCount val="1"/>
                <c:pt idx="0">
                  <c:v>Sameykiskonur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Sheet9!$H$2:$H$6</c:f>
              <c:strCache>
                <c:ptCount val="5"/>
                <c:pt idx="0">
                  <c:v>Eigið húsnæði</c:v>
                </c:pt>
                <c:pt idx="1">
                  <c:v>Leiguhúsnæði á almennum markaði</c:v>
                </c:pt>
                <c:pt idx="2">
                  <c:v>Leiguhúsnæði hjá leigusamtökum</c:v>
                </c:pt>
                <c:pt idx="3">
                  <c:v>Hjá ættingjum/vinum</c:v>
                </c:pt>
                <c:pt idx="4">
                  <c:v>Annað</c:v>
                </c:pt>
              </c:strCache>
            </c:strRef>
          </c:cat>
          <c:val>
            <c:numRef>
              <c:f>Sheet9!$J$2:$J$6</c:f>
              <c:numCache>
                <c:formatCode>0%</c:formatCode>
                <c:ptCount val="5"/>
                <c:pt idx="0">
                  <c:v>0.79900000000000004</c:v>
                </c:pt>
                <c:pt idx="1">
                  <c:v>0.108</c:v>
                </c:pt>
                <c:pt idx="2">
                  <c:v>3.6999999999999998E-2</c:v>
                </c:pt>
                <c:pt idx="3">
                  <c:v>4.4999999999999998E-2</c:v>
                </c:pt>
                <c:pt idx="4">
                  <c:v>1.0999999999999999E-2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78-428D-B004-925136C3489F}"/>
            </c:ext>
          </c:extLst>
        </c:ser>
        <c:ser>
          <c:idx val="2"/>
          <c:order val="2"/>
          <c:tx>
            <c:strRef>
              <c:f>Sheet9!$K$1</c:f>
              <c:strCache>
                <c:ptCount val="1"/>
                <c:pt idx="0">
                  <c:v>Sameykiskarlar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Sheet9!$H$2:$H$6</c:f>
              <c:strCache>
                <c:ptCount val="5"/>
                <c:pt idx="0">
                  <c:v>Eigið húsnæði</c:v>
                </c:pt>
                <c:pt idx="1">
                  <c:v>Leiguhúsnæði á almennum markaði</c:v>
                </c:pt>
                <c:pt idx="2">
                  <c:v>Leiguhúsnæði hjá leigusamtökum</c:v>
                </c:pt>
                <c:pt idx="3">
                  <c:v>Hjá ættingjum/vinum</c:v>
                </c:pt>
                <c:pt idx="4">
                  <c:v>Annað</c:v>
                </c:pt>
              </c:strCache>
            </c:strRef>
          </c:cat>
          <c:val>
            <c:numRef>
              <c:f>Sheet9!$K$2:$K$6</c:f>
              <c:numCache>
                <c:formatCode>0%</c:formatCode>
                <c:ptCount val="5"/>
                <c:pt idx="0">
                  <c:v>0.80400000000000005</c:v>
                </c:pt>
                <c:pt idx="1">
                  <c:v>0.108</c:v>
                </c:pt>
                <c:pt idx="2">
                  <c:v>2.9000000000000001E-2</c:v>
                </c:pt>
                <c:pt idx="3">
                  <c:v>4.9000000000000002E-2</c:v>
                </c:pt>
                <c:pt idx="4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78-428D-B004-925136C3489F}"/>
            </c:ext>
          </c:extLst>
        </c:ser>
        <c:ser>
          <c:idx val="3"/>
          <c:order val="3"/>
          <c:tx>
            <c:strRef>
              <c:f>Sheet9!$L$1</c:f>
              <c:strCache>
                <c:ptCount val="1"/>
                <c:pt idx="0">
                  <c:v>Önnur félög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Sheet9!$H$2:$H$6</c:f>
              <c:strCache>
                <c:ptCount val="5"/>
                <c:pt idx="0">
                  <c:v>Eigið húsnæði</c:v>
                </c:pt>
                <c:pt idx="1">
                  <c:v>Leiguhúsnæði á almennum markaði</c:v>
                </c:pt>
                <c:pt idx="2">
                  <c:v>Leiguhúsnæði hjá leigusamtökum</c:v>
                </c:pt>
                <c:pt idx="3">
                  <c:v>Hjá ættingjum/vinum</c:v>
                </c:pt>
                <c:pt idx="4">
                  <c:v>Annað</c:v>
                </c:pt>
              </c:strCache>
            </c:strRef>
          </c:cat>
          <c:val>
            <c:numRef>
              <c:f>Sheet9!$L$2:$L$6</c:f>
              <c:numCache>
                <c:formatCode>0%</c:formatCode>
                <c:ptCount val="5"/>
                <c:pt idx="0">
                  <c:v>0.70499999999999996</c:v>
                </c:pt>
                <c:pt idx="1">
                  <c:v>0.17299999999999999</c:v>
                </c:pt>
                <c:pt idx="2">
                  <c:v>0.04</c:v>
                </c:pt>
                <c:pt idx="3">
                  <c:v>6.9000000000000006E-2</c:v>
                </c:pt>
                <c:pt idx="4">
                  <c:v>1.2999999999999999E-2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378-428D-B004-925136C3489F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11589359"/>
        <c:axId val="1611598095"/>
      </c:barChart>
      <c:catAx>
        <c:axId val="161158935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611598095"/>
        <c:crosses val="autoZero"/>
        <c:auto val="1"/>
        <c:lblAlgn val="ctr"/>
        <c:lblOffset val="100"/>
        <c:noMultiLvlLbl val="0"/>
      </c:catAx>
      <c:valAx>
        <c:axId val="1611598095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61158935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Sheet10!$A$2</c:f>
              <c:strCache>
                <c:ptCount val="1"/>
                <c:pt idx="0">
                  <c:v>Slæm andleg heilsa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4E4-4B26-A5E3-5C0C75F451C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4E4-4B26-A5E3-5C0C75F451C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4E4-4B26-A5E3-5C0C75F451C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Sheet10!$B$1:$E$1</c:f>
              <c:strCache>
                <c:ptCount val="4"/>
                <c:pt idx="0">
                  <c:v>Samyeki</c:v>
                </c:pt>
                <c:pt idx="1">
                  <c:v>Sameykiskonur</c:v>
                </c:pt>
                <c:pt idx="2">
                  <c:v>Sameykiskarlar</c:v>
                </c:pt>
                <c:pt idx="3">
                  <c:v>Önnur félög</c:v>
                </c:pt>
              </c:strCache>
            </c:strRef>
          </c:cat>
          <c:val>
            <c:numRef>
              <c:f>Sheet10!$B$2:$E$2</c:f>
              <c:numCache>
                <c:formatCode>0%</c:formatCode>
                <c:ptCount val="4"/>
                <c:pt idx="0">
                  <c:v>0.20499999999999999</c:v>
                </c:pt>
                <c:pt idx="1">
                  <c:v>0.221</c:v>
                </c:pt>
                <c:pt idx="2">
                  <c:v>0.20499999999999999</c:v>
                </c:pt>
                <c:pt idx="3">
                  <c:v>0.247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A0A-49A5-838B-7B11D8D5D7E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05395919"/>
        <c:axId val="1605383023"/>
      </c:barChart>
      <c:catAx>
        <c:axId val="160539591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605383023"/>
        <c:crosses val="autoZero"/>
        <c:auto val="1"/>
        <c:lblAlgn val="ctr"/>
        <c:lblOffset val="100"/>
        <c:noMultiLvlLbl val="0"/>
      </c:catAx>
      <c:valAx>
        <c:axId val="160538302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60539591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Sheet10!$A$5</c:f>
              <c:strCache>
                <c:ptCount val="1"/>
                <c:pt idx="0">
                  <c:v>Slæmt líkamlegt heilsufar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E1CE-473A-9DDC-5C29CE0FD505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CE-473A-9DDC-5C29CE0FD505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E1CE-473A-9DDC-5C29CE0FD50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Sheet10!$B$4:$E$4</c:f>
              <c:strCache>
                <c:ptCount val="4"/>
                <c:pt idx="0">
                  <c:v>Samyeki</c:v>
                </c:pt>
                <c:pt idx="1">
                  <c:v>Sameykiskonur</c:v>
                </c:pt>
                <c:pt idx="2">
                  <c:v>Sameykiskarlar</c:v>
                </c:pt>
                <c:pt idx="3">
                  <c:v>Önnur félög</c:v>
                </c:pt>
              </c:strCache>
            </c:strRef>
          </c:cat>
          <c:val>
            <c:numRef>
              <c:f>Sheet10!$B$5:$E$5</c:f>
              <c:numCache>
                <c:formatCode>0%</c:formatCode>
                <c:ptCount val="4"/>
                <c:pt idx="0">
                  <c:v>0.125</c:v>
                </c:pt>
                <c:pt idx="1">
                  <c:v>0.14199999999999999</c:v>
                </c:pt>
                <c:pt idx="2">
                  <c:v>7.9000000000000001E-2</c:v>
                </c:pt>
                <c:pt idx="3">
                  <c:v>0.13800000000000001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A1-4B31-BC66-BFCD2E41A92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04806863"/>
        <c:axId val="1604788559"/>
      </c:barChart>
      <c:catAx>
        <c:axId val="160480686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604788559"/>
        <c:crosses val="autoZero"/>
        <c:auto val="1"/>
        <c:lblAlgn val="ctr"/>
        <c:lblOffset val="100"/>
        <c:noMultiLvlLbl val="0"/>
      </c:catAx>
      <c:valAx>
        <c:axId val="160478855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60480686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 noProof="0" dirty="0"/>
              <a:t>Þörf fyrir heilbrigðisþjónustu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Sheet10!$A$8</c:f>
              <c:strCache>
                <c:ptCount val="1"/>
                <c:pt idx="0">
                  <c:v>Þörf fyrir heilbrigðisþjónust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948-4531-811D-7F2A8C517E69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948-4531-811D-7F2A8C517E69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948-4531-811D-7F2A8C517E6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Sheet10!$B$7:$E$7</c:f>
              <c:strCache>
                <c:ptCount val="4"/>
                <c:pt idx="0">
                  <c:v>Samyeki</c:v>
                </c:pt>
                <c:pt idx="1">
                  <c:v>Sameykiskonur</c:v>
                </c:pt>
                <c:pt idx="2">
                  <c:v>Sameykiskarlar</c:v>
                </c:pt>
                <c:pt idx="3">
                  <c:v>Önnur félög</c:v>
                </c:pt>
              </c:strCache>
            </c:strRef>
          </c:cat>
          <c:val>
            <c:numRef>
              <c:f>Sheet10!$B$8:$E$8</c:f>
              <c:numCache>
                <c:formatCode>0%</c:formatCode>
                <c:ptCount val="4"/>
                <c:pt idx="0">
                  <c:v>0.62</c:v>
                </c:pt>
                <c:pt idx="1">
                  <c:v>0.65100000000000002</c:v>
                </c:pt>
                <c:pt idx="2">
                  <c:v>0.53900000000000003</c:v>
                </c:pt>
                <c:pt idx="3">
                  <c:v>0.57499999999999996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FCB-498E-B36B-8410BD664C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05383439"/>
        <c:axId val="1605397999"/>
      </c:barChart>
      <c:catAx>
        <c:axId val="1605383439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605397999"/>
        <c:crosses val="autoZero"/>
        <c:auto val="1"/>
        <c:lblAlgn val="ctr"/>
        <c:lblOffset val="100"/>
        <c:noMultiLvlLbl val="0"/>
      </c:catAx>
      <c:valAx>
        <c:axId val="160539799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605383439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 noProof="0" dirty="0"/>
              <a:t>Neitað sér um heilbrigðisþjónustu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Sheet10!$A$11</c:f>
              <c:strCache>
                <c:ptCount val="1"/>
                <c:pt idx="0">
                  <c:v>Neitað sér um heilbrigðisþjónust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A2D6-4999-9E63-D59170A64F80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2D6-4999-9E63-D59170A64F80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A2D6-4999-9E63-D59170A64F8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Sheet10!$B$10:$E$10</c:f>
              <c:strCache>
                <c:ptCount val="4"/>
                <c:pt idx="0">
                  <c:v>Samyeki</c:v>
                </c:pt>
                <c:pt idx="1">
                  <c:v>Sameykiskonur</c:v>
                </c:pt>
                <c:pt idx="2">
                  <c:v>Sameykiskarlar</c:v>
                </c:pt>
                <c:pt idx="3">
                  <c:v>Önnur félög</c:v>
                </c:pt>
              </c:strCache>
            </c:strRef>
          </c:cat>
          <c:val>
            <c:numRef>
              <c:f>Sheet10!$B$11:$E$11</c:f>
              <c:numCache>
                <c:formatCode>0%</c:formatCode>
                <c:ptCount val="4"/>
                <c:pt idx="0">
                  <c:v>0.318</c:v>
                </c:pt>
                <c:pt idx="1">
                  <c:v>0.33100000000000002</c:v>
                </c:pt>
                <c:pt idx="2">
                  <c:v>0.27500000000000002</c:v>
                </c:pt>
                <c:pt idx="3">
                  <c:v>0.376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D2D-4911-9D37-4D50759FB3D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04779823"/>
        <c:axId val="1604780239"/>
      </c:barChart>
      <c:catAx>
        <c:axId val="16047798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604780239"/>
        <c:crosses val="autoZero"/>
        <c:auto val="1"/>
        <c:lblAlgn val="ctr"/>
        <c:lblOffset val="100"/>
        <c:noMultiLvlLbl val="0"/>
      </c:catAx>
      <c:valAx>
        <c:axId val="160478023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60477982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/>
              <a:t>Staða á vinnumarkaði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Sheet2!$I$1</c:f>
              <c:strCache>
                <c:ptCount val="1"/>
                <c:pt idx="0">
                  <c:v>Sameyki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Sheet2!$H$2:$H$6</c:f>
              <c:strCache>
                <c:ptCount val="5"/>
                <c:pt idx="0">
                  <c:v>Í launaðri vinnu</c:v>
                </c:pt>
                <c:pt idx="1">
                  <c:v>Á uppsagnarfresti</c:v>
                </c:pt>
                <c:pt idx="2">
                  <c:v>Atvinnulaus</c:v>
                </c:pt>
                <c:pt idx="3">
                  <c:v>Önnur staða á vinnumarkaði</c:v>
                </c:pt>
                <c:pt idx="4">
                  <c:v>Nýtt hlutabótaleið</c:v>
                </c:pt>
              </c:strCache>
            </c:strRef>
          </c:cat>
          <c:val>
            <c:numRef>
              <c:f>Sheet2!$I$2:$I$6</c:f>
              <c:numCache>
                <c:formatCode>0%</c:formatCode>
                <c:ptCount val="5"/>
                <c:pt idx="0">
                  <c:v>0.95099999999999996</c:v>
                </c:pt>
                <c:pt idx="1">
                  <c:v>8.0000000000000002E-3</c:v>
                </c:pt>
                <c:pt idx="2">
                  <c:v>1.2E-2</c:v>
                </c:pt>
                <c:pt idx="3">
                  <c:v>2.8000000000000001E-2</c:v>
                </c:pt>
                <c:pt idx="4">
                  <c:v>5.3999999999999999E-2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4DF-4111-BDE6-EB3A1C550785}"/>
            </c:ext>
          </c:extLst>
        </c:ser>
        <c:ser>
          <c:idx val="1"/>
          <c:order val="1"/>
          <c:tx>
            <c:strRef>
              <c:f>Sheet2!$J$1</c:f>
              <c:strCache>
                <c:ptCount val="1"/>
                <c:pt idx="0">
                  <c:v>Önnur félög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Sheet2!$H$2:$H$6</c:f>
              <c:strCache>
                <c:ptCount val="5"/>
                <c:pt idx="0">
                  <c:v>Í launaðri vinnu</c:v>
                </c:pt>
                <c:pt idx="1">
                  <c:v>Á uppsagnarfresti</c:v>
                </c:pt>
                <c:pt idx="2">
                  <c:v>Atvinnulaus</c:v>
                </c:pt>
                <c:pt idx="3">
                  <c:v>Önnur staða á vinnumarkaði</c:v>
                </c:pt>
                <c:pt idx="4">
                  <c:v>Nýtt hlutabótaleið</c:v>
                </c:pt>
              </c:strCache>
            </c:strRef>
          </c:cat>
          <c:val>
            <c:numRef>
              <c:f>Sheet2!$J$2:$J$6</c:f>
              <c:numCache>
                <c:formatCode>0%</c:formatCode>
                <c:ptCount val="5"/>
                <c:pt idx="0">
                  <c:v>0.77100000000000002</c:v>
                </c:pt>
                <c:pt idx="1">
                  <c:v>1.6E-2</c:v>
                </c:pt>
                <c:pt idx="2">
                  <c:v>0.11</c:v>
                </c:pt>
                <c:pt idx="3">
                  <c:v>0.10299999999999999</c:v>
                </c:pt>
                <c:pt idx="4">
                  <c:v>0.23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DF-4111-BDE6-EB3A1C55078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28643999"/>
        <c:axId val="1628646079"/>
      </c:barChart>
      <c:catAx>
        <c:axId val="162864399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628646079"/>
        <c:crosses val="autoZero"/>
        <c:auto val="1"/>
        <c:lblAlgn val="ctr"/>
        <c:lblOffset val="100"/>
        <c:noMultiLvlLbl val="0"/>
      </c:catAx>
      <c:valAx>
        <c:axId val="1628646079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62864399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/>
              <a:t>Starfshlutfall í hlutabótaleið í samræmi við unna vinnu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Sheet3!$H$2</c:f>
              <c:strCache>
                <c:ptCount val="1"/>
                <c:pt idx="0">
                  <c:v>Já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Sheet3!$I$1:$L$1</c:f>
              <c:strCache>
                <c:ptCount val="4"/>
                <c:pt idx="0">
                  <c:v>Sameyki</c:v>
                </c:pt>
                <c:pt idx="1">
                  <c:v>Sameykiskonur</c:v>
                </c:pt>
                <c:pt idx="2">
                  <c:v>Sameykiskarlar</c:v>
                </c:pt>
                <c:pt idx="3">
                  <c:v>Önnur félög</c:v>
                </c:pt>
              </c:strCache>
            </c:strRef>
          </c:cat>
          <c:val>
            <c:numRef>
              <c:f>Sheet3!$I$2:$L$2</c:f>
              <c:numCache>
                <c:formatCode>0%</c:formatCode>
                <c:ptCount val="4"/>
                <c:pt idx="0">
                  <c:v>0.68400000000000005</c:v>
                </c:pt>
                <c:pt idx="1">
                  <c:v>0.70399999999999996</c:v>
                </c:pt>
                <c:pt idx="2">
                  <c:v>0.63600000000000001</c:v>
                </c:pt>
                <c:pt idx="3">
                  <c:v>0.72399999999999998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790-4526-BC9D-9B254687C6FC}"/>
            </c:ext>
          </c:extLst>
        </c:ser>
        <c:ser>
          <c:idx val="1"/>
          <c:order val="1"/>
          <c:tx>
            <c:strRef>
              <c:f>Sheet3!$H$3</c:f>
              <c:strCache>
                <c:ptCount val="1"/>
                <c:pt idx="0">
                  <c:v>Nei vann meira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Sheet3!$I$1:$L$1</c:f>
              <c:strCache>
                <c:ptCount val="4"/>
                <c:pt idx="0">
                  <c:v>Sameyki</c:v>
                </c:pt>
                <c:pt idx="1">
                  <c:v>Sameykiskonur</c:v>
                </c:pt>
                <c:pt idx="2">
                  <c:v>Sameykiskarlar</c:v>
                </c:pt>
                <c:pt idx="3">
                  <c:v>Önnur félög</c:v>
                </c:pt>
              </c:strCache>
            </c:strRef>
          </c:cat>
          <c:val>
            <c:numRef>
              <c:f>Sheet3!$I$3:$L$3</c:f>
              <c:numCache>
                <c:formatCode>0%</c:formatCode>
                <c:ptCount val="4"/>
                <c:pt idx="0">
                  <c:v>0.13200000000000001</c:v>
                </c:pt>
                <c:pt idx="1">
                  <c:v>0.111</c:v>
                </c:pt>
                <c:pt idx="2">
                  <c:v>0.182</c:v>
                </c:pt>
                <c:pt idx="3">
                  <c:v>0.17899999999999999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790-4526-BC9D-9B254687C6FC}"/>
            </c:ext>
          </c:extLst>
        </c:ser>
        <c:ser>
          <c:idx val="2"/>
          <c:order val="2"/>
          <c:tx>
            <c:strRef>
              <c:f>Sheet3!$H$4</c:f>
              <c:strCache>
                <c:ptCount val="1"/>
                <c:pt idx="0">
                  <c:v>Nei vann minna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Sheet3!$I$1:$L$1</c:f>
              <c:strCache>
                <c:ptCount val="4"/>
                <c:pt idx="0">
                  <c:v>Sameyki</c:v>
                </c:pt>
                <c:pt idx="1">
                  <c:v>Sameykiskonur</c:v>
                </c:pt>
                <c:pt idx="2">
                  <c:v>Sameykiskarlar</c:v>
                </c:pt>
                <c:pt idx="3">
                  <c:v>Önnur félög</c:v>
                </c:pt>
              </c:strCache>
            </c:strRef>
          </c:cat>
          <c:val>
            <c:numRef>
              <c:f>Sheet3!$I$4:$L$4</c:f>
              <c:numCache>
                <c:formatCode>0%</c:formatCode>
                <c:ptCount val="4"/>
                <c:pt idx="0">
                  <c:v>0.184</c:v>
                </c:pt>
                <c:pt idx="1">
                  <c:v>0.185</c:v>
                </c:pt>
                <c:pt idx="2">
                  <c:v>0.182</c:v>
                </c:pt>
                <c:pt idx="3">
                  <c:v>9.7000000000000003E-2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790-4526-BC9D-9B254687C6FC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36609023"/>
        <c:axId val="1636605695"/>
      </c:barChart>
      <c:catAx>
        <c:axId val="1636609023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636605695"/>
        <c:crosses val="autoZero"/>
        <c:auto val="1"/>
        <c:lblAlgn val="ctr"/>
        <c:lblOffset val="100"/>
        <c:noMultiLvlLbl val="0"/>
      </c:catAx>
      <c:valAx>
        <c:axId val="163660569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636609023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/>
              <a:t>Auðvelt eða erfitt að ná endum saman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Sheet4!$G$2</c:f>
              <c:strCache>
                <c:ptCount val="1"/>
                <c:pt idx="0">
                  <c:v>Auðvelt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Sheet4!$H$1:$K$1</c:f>
              <c:strCache>
                <c:ptCount val="4"/>
                <c:pt idx="0">
                  <c:v>Sameyki</c:v>
                </c:pt>
                <c:pt idx="1">
                  <c:v>Sameykiskonur</c:v>
                </c:pt>
                <c:pt idx="2">
                  <c:v>Sameykiskarlar</c:v>
                </c:pt>
                <c:pt idx="3">
                  <c:v>Önnur félög</c:v>
                </c:pt>
              </c:strCache>
            </c:strRef>
          </c:cat>
          <c:val>
            <c:numRef>
              <c:f>Sheet4!$H$2:$K$2</c:f>
              <c:numCache>
                <c:formatCode>0%</c:formatCode>
                <c:ptCount val="4"/>
                <c:pt idx="0">
                  <c:v>0.36799999999999999</c:v>
                </c:pt>
                <c:pt idx="1">
                  <c:v>0.35</c:v>
                </c:pt>
                <c:pt idx="2">
                  <c:v>0.41499999999999998</c:v>
                </c:pt>
                <c:pt idx="3">
                  <c:v>0.34499999999999997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CCC-4C3C-A556-36F275809076}"/>
            </c:ext>
          </c:extLst>
        </c:ser>
        <c:ser>
          <c:idx val="1"/>
          <c:order val="1"/>
          <c:tx>
            <c:strRef>
              <c:f>Sheet4!$G$3</c:f>
              <c:strCache>
                <c:ptCount val="1"/>
                <c:pt idx="0">
                  <c:v>Nokkuð auðvelt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Sheet4!$H$1:$K$1</c:f>
              <c:strCache>
                <c:ptCount val="4"/>
                <c:pt idx="0">
                  <c:v>Sameyki</c:v>
                </c:pt>
                <c:pt idx="1">
                  <c:v>Sameykiskonur</c:v>
                </c:pt>
                <c:pt idx="2">
                  <c:v>Sameykiskarlar</c:v>
                </c:pt>
                <c:pt idx="3">
                  <c:v>Önnur félög</c:v>
                </c:pt>
              </c:strCache>
            </c:strRef>
          </c:cat>
          <c:val>
            <c:numRef>
              <c:f>Sheet4!$H$3:$K$3</c:f>
              <c:numCache>
                <c:formatCode>0%</c:formatCode>
                <c:ptCount val="4"/>
                <c:pt idx="0">
                  <c:v>0.39800000000000002</c:v>
                </c:pt>
                <c:pt idx="1">
                  <c:v>0.39700000000000002</c:v>
                </c:pt>
                <c:pt idx="2">
                  <c:v>0.4</c:v>
                </c:pt>
                <c:pt idx="3">
                  <c:v>0.374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CCC-4C3C-A556-36F275809076}"/>
            </c:ext>
          </c:extLst>
        </c:ser>
        <c:ser>
          <c:idx val="2"/>
          <c:order val="2"/>
          <c:tx>
            <c:strRef>
              <c:f>Sheet4!$G$4</c:f>
              <c:strCache>
                <c:ptCount val="1"/>
                <c:pt idx="0">
                  <c:v>Frekar erfitt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Sheet4!$H$1:$K$1</c:f>
              <c:strCache>
                <c:ptCount val="4"/>
                <c:pt idx="0">
                  <c:v>Sameyki</c:v>
                </c:pt>
                <c:pt idx="1">
                  <c:v>Sameykiskonur</c:v>
                </c:pt>
                <c:pt idx="2">
                  <c:v>Sameykiskarlar</c:v>
                </c:pt>
                <c:pt idx="3">
                  <c:v>Önnur félög</c:v>
                </c:pt>
              </c:strCache>
            </c:strRef>
          </c:cat>
          <c:val>
            <c:numRef>
              <c:f>Sheet4!$H$4:$K$4</c:f>
              <c:numCache>
                <c:formatCode>0%</c:formatCode>
                <c:ptCount val="4"/>
                <c:pt idx="0">
                  <c:v>0.16800000000000001</c:v>
                </c:pt>
                <c:pt idx="1">
                  <c:v>0.17599999999999999</c:v>
                </c:pt>
                <c:pt idx="2">
                  <c:v>0.14599999999999999</c:v>
                </c:pt>
                <c:pt idx="3">
                  <c:v>0.185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CCC-4C3C-A556-36F275809076}"/>
            </c:ext>
          </c:extLst>
        </c:ser>
        <c:ser>
          <c:idx val="3"/>
          <c:order val="3"/>
          <c:tx>
            <c:strRef>
              <c:f>Sheet4!$G$5</c:f>
              <c:strCache>
                <c:ptCount val="1"/>
                <c:pt idx="0">
                  <c:v>Erfitt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Sheet4!$H$1:$K$1</c:f>
              <c:strCache>
                <c:ptCount val="4"/>
                <c:pt idx="0">
                  <c:v>Sameyki</c:v>
                </c:pt>
                <c:pt idx="1">
                  <c:v>Sameykiskonur</c:v>
                </c:pt>
                <c:pt idx="2">
                  <c:v>Sameykiskarlar</c:v>
                </c:pt>
                <c:pt idx="3">
                  <c:v>Önnur félög</c:v>
                </c:pt>
              </c:strCache>
            </c:strRef>
          </c:cat>
          <c:val>
            <c:numRef>
              <c:f>Sheet4!$H$5:$K$5</c:f>
              <c:numCache>
                <c:formatCode>0%</c:formatCode>
                <c:ptCount val="4"/>
                <c:pt idx="0">
                  <c:v>6.6000000000000003E-2</c:v>
                </c:pt>
                <c:pt idx="1">
                  <c:v>7.6999999999999999E-2</c:v>
                </c:pt>
                <c:pt idx="2">
                  <c:v>3.9E-2</c:v>
                </c:pt>
                <c:pt idx="3">
                  <c:v>9.5000000000000001E-2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CCC-4C3C-A556-36F27580907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315869007"/>
        <c:axId val="1632791983"/>
      </c:barChart>
      <c:catAx>
        <c:axId val="131586900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632791983"/>
        <c:crosses val="autoZero"/>
        <c:auto val="1"/>
        <c:lblAlgn val="ctr"/>
        <c:lblOffset val="100"/>
        <c:noMultiLvlLbl val="0"/>
      </c:catAx>
      <c:valAx>
        <c:axId val="1632791983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31586900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is-IS"/>
              <a:t>Fjárhagsaðstoð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Sheet5!$G$2</c:f>
              <c:strCache>
                <c:ptCount val="1"/>
                <c:pt idx="0">
                  <c:v>Engin fjárhagsaðstoð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Sheet5!$H$1:$K$1</c:f>
              <c:strCache>
                <c:ptCount val="4"/>
                <c:pt idx="0">
                  <c:v>Sameyki</c:v>
                </c:pt>
                <c:pt idx="1">
                  <c:v>Sameykiskonur</c:v>
                </c:pt>
                <c:pt idx="2">
                  <c:v>Sameykiskarlar</c:v>
                </c:pt>
                <c:pt idx="3">
                  <c:v>Önnur félög</c:v>
                </c:pt>
              </c:strCache>
            </c:strRef>
          </c:cat>
          <c:val>
            <c:numRef>
              <c:f>Sheet5!$H$2:$K$2</c:f>
              <c:numCache>
                <c:formatCode>0%</c:formatCode>
                <c:ptCount val="4"/>
                <c:pt idx="0">
                  <c:v>0.90100000000000002</c:v>
                </c:pt>
                <c:pt idx="1">
                  <c:v>0.88800000000000001</c:v>
                </c:pt>
                <c:pt idx="2">
                  <c:v>0.93600000000000005</c:v>
                </c:pt>
                <c:pt idx="3">
                  <c:v>0.86899999999999999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3EF-4D49-96B2-F89191243E65}"/>
            </c:ext>
          </c:extLst>
        </c:ser>
        <c:ser>
          <c:idx val="1"/>
          <c:order val="1"/>
          <c:tx>
            <c:strRef>
              <c:f>Sheet5!$G$3</c:f>
              <c:strCache>
                <c:ptCount val="1"/>
                <c:pt idx="0">
                  <c:v>Ein tegund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Sheet5!$H$1:$K$1</c:f>
              <c:strCache>
                <c:ptCount val="4"/>
                <c:pt idx="0">
                  <c:v>Sameyki</c:v>
                </c:pt>
                <c:pt idx="1">
                  <c:v>Sameykiskonur</c:v>
                </c:pt>
                <c:pt idx="2">
                  <c:v>Sameykiskarlar</c:v>
                </c:pt>
                <c:pt idx="3">
                  <c:v>Önnur félög</c:v>
                </c:pt>
              </c:strCache>
            </c:strRef>
          </c:cat>
          <c:val>
            <c:numRef>
              <c:f>Sheet5!$H$3:$K$3</c:f>
              <c:numCache>
                <c:formatCode>0%</c:formatCode>
                <c:ptCount val="4"/>
                <c:pt idx="0">
                  <c:v>8.6999999999999994E-2</c:v>
                </c:pt>
                <c:pt idx="1">
                  <c:v>9.7000000000000003E-2</c:v>
                </c:pt>
                <c:pt idx="2">
                  <c:v>5.8999999999999997E-2</c:v>
                </c:pt>
                <c:pt idx="3">
                  <c:v>0.114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3EF-4D49-96B2-F89191243E65}"/>
            </c:ext>
          </c:extLst>
        </c:ser>
        <c:ser>
          <c:idx val="2"/>
          <c:order val="2"/>
          <c:tx>
            <c:strRef>
              <c:f>Sheet5!$G$4</c:f>
              <c:strCache>
                <c:ptCount val="1"/>
                <c:pt idx="0">
                  <c:v>Tvær eða fleiri tegundir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Sheet5!$H$1:$K$1</c:f>
              <c:strCache>
                <c:ptCount val="4"/>
                <c:pt idx="0">
                  <c:v>Sameyki</c:v>
                </c:pt>
                <c:pt idx="1">
                  <c:v>Sameykiskonur</c:v>
                </c:pt>
                <c:pt idx="2">
                  <c:v>Sameykiskarlar</c:v>
                </c:pt>
                <c:pt idx="3">
                  <c:v>Önnur félög</c:v>
                </c:pt>
              </c:strCache>
            </c:strRef>
          </c:cat>
          <c:val>
            <c:numRef>
              <c:f>Sheet5!$H$4:$K$4</c:f>
              <c:numCache>
                <c:formatCode>0%</c:formatCode>
                <c:ptCount val="4"/>
                <c:pt idx="0">
                  <c:v>1.2E-2</c:v>
                </c:pt>
                <c:pt idx="1">
                  <c:v>1.4999999999999999E-2</c:v>
                </c:pt>
                <c:pt idx="2">
                  <c:v>5.0000000000000001E-3</c:v>
                </c:pt>
                <c:pt idx="3">
                  <c:v>1.7000000000000001E-2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3EF-4D49-96B2-F89191243E6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57861551"/>
        <c:axId val="1757844079"/>
      </c:barChart>
      <c:catAx>
        <c:axId val="175786155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757844079"/>
        <c:crosses val="autoZero"/>
        <c:auto val="1"/>
        <c:lblAlgn val="ctr"/>
        <c:lblOffset val="100"/>
        <c:noMultiLvlLbl val="0"/>
      </c:catAx>
      <c:valAx>
        <c:axId val="1757844079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75786155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legend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Sheet6!$I$2</c:f>
              <c:strCache>
                <c:ptCount val="1"/>
                <c:pt idx="0">
                  <c:v>Vanskil á leigu eða lánum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0B70-4412-BE38-44693036EC8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B70-4412-BE38-44693036EC8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0B70-4412-BE38-44693036EC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Sheet6!$J$1:$M$1</c:f>
              <c:strCache>
                <c:ptCount val="4"/>
                <c:pt idx="0">
                  <c:v>Sameyki</c:v>
                </c:pt>
                <c:pt idx="1">
                  <c:v>Sameykiskonur</c:v>
                </c:pt>
                <c:pt idx="2">
                  <c:v>Sameykiskarlar</c:v>
                </c:pt>
                <c:pt idx="3">
                  <c:v>Önnur félög</c:v>
                </c:pt>
              </c:strCache>
            </c:strRef>
          </c:cat>
          <c:val>
            <c:numRef>
              <c:f>Sheet6!$J$2:$M$2</c:f>
              <c:numCache>
                <c:formatCode>0%</c:formatCode>
                <c:ptCount val="4"/>
                <c:pt idx="0">
                  <c:v>3.3000000000000002E-2</c:v>
                </c:pt>
                <c:pt idx="1">
                  <c:v>3.5999999999999997E-2</c:v>
                </c:pt>
                <c:pt idx="2">
                  <c:v>2.5000000000000001E-2</c:v>
                </c:pt>
                <c:pt idx="3">
                  <c:v>6.2E-2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EA-4F3F-B3D3-2683DC68BF7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57900655"/>
        <c:axId val="1757901487"/>
      </c:barChart>
      <c:catAx>
        <c:axId val="175790065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757901487"/>
        <c:crosses val="autoZero"/>
        <c:auto val="1"/>
        <c:lblAlgn val="ctr"/>
        <c:lblOffset val="100"/>
        <c:noMultiLvlLbl val="0"/>
      </c:catAx>
      <c:valAx>
        <c:axId val="175790148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75790065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Sheet6!$O$2</c:f>
              <c:strCache>
                <c:ptCount val="1"/>
                <c:pt idx="0">
                  <c:v>Ekki árlegt frí með fjölskyldu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17BF-4983-8557-1BB6B34B27E1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7BF-4983-8557-1BB6B34B27E1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17BF-4983-8557-1BB6B34B27E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Sheet6!$P$1:$S$1</c:f>
              <c:strCache>
                <c:ptCount val="4"/>
                <c:pt idx="0">
                  <c:v>Sameyki</c:v>
                </c:pt>
                <c:pt idx="1">
                  <c:v>Sameykiskonur</c:v>
                </c:pt>
                <c:pt idx="2">
                  <c:v>Sameykiskarlar</c:v>
                </c:pt>
                <c:pt idx="3">
                  <c:v>Önnur félög</c:v>
                </c:pt>
              </c:strCache>
            </c:strRef>
          </c:cat>
          <c:val>
            <c:numRef>
              <c:f>Sheet6!$P$2:$S$2</c:f>
              <c:numCache>
                <c:formatCode>0%</c:formatCode>
                <c:ptCount val="4"/>
                <c:pt idx="0">
                  <c:v>0.124</c:v>
                </c:pt>
                <c:pt idx="1">
                  <c:v>0.13800000000000001</c:v>
                </c:pt>
                <c:pt idx="2">
                  <c:v>0.09</c:v>
                </c:pt>
                <c:pt idx="3">
                  <c:v>0.16800000000000001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83D-481C-8976-D352E6B5522A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63268095"/>
        <c:axId val="1763264351"/>
      </c:barChart>
      <c:catAx>
        <c:axId val="1763268095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763264351"/>
        <c:crosses val="autoZero"/>
        <c:auto val="1"/>
        <c:lblAlgn val="ctr"/>
        <c:lblOffset val="100"/>
        <c:noMultiLvlLbl val="0"/>
      </c:catAx>
      <c:valAx>
        <c:axId val="176326435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76326809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Sheet6!$O$5</c:f>
              <c:strCache>
                <c:ptCount val="1"/>
                <c:pt idx="0">
                  <c:v>Geta ekki mætt óvæntum útgjöldum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74BC-4F92-A303-09AC2E64BD4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BC-4F92-A303-09AC2E64BD4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4BC-4F92-A303-09AC2E64BD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Sheet6!$P$4:$S$4</c:f>
              <c:strCache>
                <c:ptCount val="4"/>
                <c:pt idx="0">
                  <c:v>Sameyki</c:v>
                </c:pt>
                <c:pt idx="1">
                  <c:v>Sameykiskonur</c:v>
                </c:pt>
                <c:pt idx="2">
                  <c:v>Sameykiskarlar</c:v>
                </c:pt>
                <c:pt idx="3">
                  <c:v>Önnur félög</c:v>
                </c:pt>
              </c:strCache>
            </c:strRef>
          </c:cat>
          <c:val>
            <c:numRef>
              <c:f>Sheet6!$P$5:$S$5</c:f>
              <c:numCache>
                <c:formatCode>0%</c:formatCode>
                <c:ptCount val="4"/>
                <c:pt idx="0">
                  <c:v>0.19500000000000001</c:v>
                </c:pt>
                <c:pt idx="1">
                  <c:v>0.21299999999999999</c:v>
                </c:pt>
                <c:pt idx="2">
                  <c:v>0.14899999999999999</c:v>
                </c:pt>
                <c:pt idx="3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2000-4A44-8B5A-E139383F989E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81047247"/>
        <c:axId val="1481049327"/>
      </c:barChart>
      <c:catAx>
        <c:axId val="148104724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481049327"/>
        <c:crosses val="autoZero"/>
        <c:auto val="1"/>
        <c:lblAlgn val="ctr"/>
        <c:lblOffset val="100"/>
        <c:noMultiLvlLbl val="0"/>
      </c:catAx>
      <c:valAx>
        <c:axId val="148104932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4810472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is-I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Sheet6!$O$8</c:f>
              <c:strCache>
                <c:ptCount val="1"/>
                <c:pt idx="0">
                  <c:v>Ekki efni á bíl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625F-45D2-950B-871F13327637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25F-45D2-950B-871F13327637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625F-45D2-950B-871F133276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is-I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Sheet6!$P$7:$S$7</c:f>
              <c:strCache>
                <c:ptCount val="4"/>
                <c:pt idx="0">
                  <c:v>Sameyki</c:v>
                </c:pt>
                <c:pt idx="1">
                  <c:v>Sameykiskonur</c:v>
                </c:pt>
                <c:pt idx="2">
                  <c:v>Sameykiskarlar</c:v>
                </c:pt>
                <c:pt idx="3">
                  <c:v>Önnur félög</c:v>
                </c:pt>
              </c:strCache>
            </c:strRef>
          </c:cat>
          <c:val>
            <c:numRef>
              <c:f>Sheet6!$P$8:$S$8</c:f>
              <c:numCache>
                <c:formatCode>0%</c:formatCode>
                <c:ptCount val="4"/>
                <c:pt idx="0">
                  <c:v>5.3999999999999999E-2</c:v>
                </c:pt>
                <c:pt idx="1">
                  <c:v>5.2999999999999999E-2</c:v>
                </c:pt>
                <c:pt idx="2">
                  <c:v>4.4999999999999998E-2</c:v>
                </c:pt>
                <c:pt idx="3">
                  <c:v>6.9000000000000006E-2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49-4E8A-B0AD-5DAAA5D3CF9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757863631"/>
        <c:axId val="1757856975"/>
      </c:barChart>
      <c:catAx>
        <c:axId val="1757863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757856975"/>
        <c:crosses val="autoZero"/>
        <c:auto val="1"/>
        <c:lblAlgn val="ctr"/>
        <c:lblOffset val="100"/>
        <c:noMultiLvlLbl val="0"/>
      </c:catAx>
      <c:valAx>
        <c:axId val="1757856975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is-IS"/>
          </a:p>
        </c:txPr>
        <c:crossAx val="17578636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is-I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4F33E6-F1E7-4F15-9270-41BE8F70497D}" type="datetimeFigureOut">
              <a:rPr lang="is-IS" smtClean="0"/>
              <a:t>20.4.2021</a:t>
            </a:fld>
            <a:endParaRPr lang="is-I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s-I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77196"/>
            <a:ext cx="533527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9868C1-2055-463D-B468-63C5B26F8536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760646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5165B-4ECA-46A3-BA25-DCB7CF52438B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649705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noProof="0" dirty="0"/>
              <a:t>Fjárhagsaðstoð frá sveitafélagi</a:t>
            </a:r>
          </a:p>
          <a:p>
            <a:r>
              <a:rPr lang="is-IS" noProof="0" dirty="0"/>
              <a:t>Frá ættingjum/vinum</a:t>
            </a:r>
          </a:p>
          <a:p>
            <a:r>
              <a:rPr lang="is-IS" noProof="0" dirty="0"/>
              <a:t>Félags- eða hjálparsamtökum</a:t>
            </a:r>
          </a:p>
          <a:p>
            <a:r>
              <a:rPr lang="is-IS" noProof="0" dirty="0"/>
              <a:t>Mataraðstoð</a:t>
            </a:r>
          </a:p>
          <a:p>
            <a:endParaRPr lang="is-IS" noProof="0" dirty="0"/>
          </a:p>
          <a:p>
            <a:r>
              <a:rPr lang="is-IS" noProof="0" dirty="0"/>
              <a:t>Á síðastliðnum 12 mánuðum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5165B-4ECA-46A3-BA25-DCB7CF52438B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54556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Hluti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spurningum</a:t>
            </a:r>
            <a:r>
              <a:rPr lang="en-US" dirty="0"/>
              <a:t> um </a:t>
            </a:r>
            <a:r>
              <a:rPr lang="en-US" dirty="0" err="1"/>
              <a:t>efnislegan</a:t>
            </a:r>
            <a:r>
              <a:rPr lang="en-US" dirty="0"/>
              <a:t> skort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5165B-4ECA-46A3-BA25-DCB7CF52438B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774564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Hluti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spurningum</a:t>
            </a:r>
            <a:r>
              <a:rPr lang="en-US" dirty="0"/>
              <a:t> um </a:t>
            </a:r>
            <a:r>
              <a:rPr lang="en-US" dirty="0" err="1"/>
              <a:t>efnislegan</a:t>
            </a:r>
            <a:r>
              <a:rPr lang="en-US" dirty="0"/>
              <a:t> skort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5165B-4ECA-46A3-BA25-DCB7CF52438B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042551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Hluti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spurningum</a:t>
            </a:r>
            <a:r>
              <a:rPr lang="en-US" dirty="0"/>
              <a:t> um </a:t>
            </a:r>
            <a:r>
              <a:rPr lang="en-US" dirty="0" err="1"/>
              <a:t>efnislegan</a:t>
            </a:r>
            <a:r>
              <a:rPr lang="en-US" dirty="0"/>
              <a:t> skort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5165B-4ECA-46A3-BA25-DCB7CF52438B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800463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Hluti</a:t>
            </a:r>
            <a:r>
              <a:rPr lang="en-US" dirty="0"/>
              <a:t> </a:t>
            </a:r>
            <a:r>
              <a:rPr lang="en-US" dirty="0" err="1"/>
              <a:t>af</a:t>
            </a:r>
            <a:r>
              <a:rPr lang="en-US" dirty="0"/>
              <a:t> </a:t>
            </a:r>
            <a:r>
              <a:rPr lang="en-US" dirty="0" err="1"/>
              <a:t>spurningum</a:t>
            </a:r>
            <a:r>
              <a:rPr lang="en-US" dirty="0"/>
              <a:t> um </a:t>
            </a:r>
            <a:r>
              <a:rPr lang="en-US" dirty="0" err="1"/>
              <a:t>efnislegan</a:t>
            </a:r>
            <a:r>
              <a:rPr lang="en-US" dirty="0"/>
              <a:t> skort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5165B-4ECA-46A3-BA25-DCB7CF52438B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6628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5165B-4ECA-46A3-BA25-DCB7CF52438B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1650455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5165B-4ECA-46A3-BA25-DCB7CF52438B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08761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s-IS" dirty="0"/>
              <a:t>Staða </a:t>
            </a:r>
            <a:r>
              <a:rPr lang="is-IS"/>
              <a:t>á húsnæðismarkaði</a:t>
            </a:r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5165B-4ECA-46A3-BA25-DCB7CF52438B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154700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5165B-4ECA-46A3-BA25-DCB7CF52438B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24202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5165B-4ECA-46A3-BA25-DCB7CF52438B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67147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5165B-4ECA-46A3-BA25-DCB7CF52438B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6962162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5165B-4ECA-46A3-BA25-DCB7CF52438B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8362405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5165B-4ECA-46A3-BA25-DCB7CF52438B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0221666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5165B-4ECA-46A3-BA25-DCB7CF52438B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574641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5165B-4ECA-46A3-BA25-DCB7CF52438B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007035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5165B-4ECA-46A3-BA25-DCB7CF52438B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98854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5165B-4ECA-46A3-BA25-DCB7CF52438B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3352458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Undir</a:t>
            </a:r>
            <a:r>
              <a:rPr lang="en-US" dirty="0"/>
              <a:t> </a:t>
            </a:r>
            <a:r>
              <a:rPr lang="en-US" dirty="0" err="1"/>
              <a:t>aðra</a:t>
            </a:r>
            <a:r>
              <a:rPr lang="en-US" dirty="0"/>
              <a:t> </a:t>
            </a:r>
            <a:r>
              <a:rPr lang="en-US" dirty="0" err="1"/>
              <a:t>stöðu</a:t>
            </a:r>
            <a:r>
              <a:rPr lang="en-US" dirty="0"/>
              <a:t> </a:t>
            </a:r>
            <a:r>
              <a:rPr lang="en-US" dirty="0" err="1"/>
              <a:t>fellur</a:t>
            </a:r>
            <a:r>
              <a:rPr lang="en-US" dirty="0"/>
              <a:t>: </a:t>
            </a:r>
            <a:r>
              <a:rPr lang="en-US" dirty="0" err="1"/>
              <a:t>atvinnurekandi</a:t>
            </a:r>
            <a:r>
              <a:rPr lang="en-US" dirty="0"/>
              <a:t>, </a:t>
            </a:r>
            <a:r>
              <a:rPr lang="en-US" dirty="0" err="1"/>
              <a:t>þeir</a:t>
            </a:r>
            <a:r>
              <a:rPr lang="en-US" dirty="0"/>
              <a:t> </a:t>
            </a:r>
            <a:r>
              <a:rPr lang="en-US" dirty="0" err="1"/>
              <a:t>sem</a:t>
            </a:r>
            <a:r>
              <a:rPr lang="en-US" dirty="0"/>
              <a:t> taka </a:t>
            </a:r>
            <a:r>
              <a:rPr lang="en-US" dirty="0" err="1"/>
              <a:t>lífeyrisgreiðslur</a:t>
            </a:r>
            <a:r>
              <a:rPr lang="en-US" dirty="0"/>
              <a:t>, </a:t>
            </a:r>
            <a:r>
              <a:rPr lang="en-US" dirty="0" err="1"/>
              <a:t>nemar</a:t>
            </a:r>
            <a:r>
              <a:rPr lang="en-US" dirty="0"/>
              <a:t>, </a:t>
            </a:r>
            <a:r>
              <a:rPr lang="en-US" dirty="0" err="1"/>
              <a:t>öryrkjar</a:t>
            </a:r>
            <a:r>
              <a:rPr lang="en-US" dirty="0"/>
              <a:t>, </a:t>
            </a:r>
            <a:r>
              <a:rPr lang="en-US" dirty="0" err="1"/>
              <a:t>verktakar</a:t>
            </a:r>
            <a:r>
              <a:rPr lang="en-US" dirty="0"/>
              <a:t> og </a:t>
            </a:r>
            <a:r>
              <a:rPr lang="en-US" dirty="0" err="1"/>
              <a:t>heimavinnandi</a:t>
            </a:r>
            <a:r>
              <a:rPr lang="en-US"/>
              <a:t>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5165B-4ECA-46A3-BA25-DCB7CF52438B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78891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5165B-4ECA-46A3-BA25-DCB7CF52438B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294848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s-IS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5165B-4ECA-46A3-BA25-DCB7CF52438B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034762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endParaRPr lang="is-I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1F5165B-4ECA-46A3-BA25-DCB7CF52438B}" type="slidenum">
              <a:rPr kumimoji="0" lang="is-I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is-I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584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566244-9F11-4DEF-A385-2D93DA55855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F53B8E4-8B03-403A-8150-6872E9C8C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74AACC1-079D-4873-81DF-94DA36C520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419C-2150-40BC-AE65-AC8871E07908}" type="datetimeFigureOut">
              <a:rPr lang="is-IS" smtClean="0"/>
              <a:t>20.4.2021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344AAF-E669-47A0-9B36-38006C590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C06E21-3A92-4850-A722-BF8D0C0781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B484-B9D8-4F3E-8016-BE565872E5C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08844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73D140-BC0F-49DC-AD8C-806D2C065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EA66E29-99A9-4336-9026-50493E38E1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B8E440-4176-4AD7-8952-4F473AAC81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419C-2150-40BC-AE65-AC8871E07908}" type="datetimeFigureOut">
              <a:rPr lang="is-IS" smtClean="0"/>
              <a:t>20.4.2021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0ED5C6-5DB7-491B-993A-69B07AEE77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A48F62-B2FF-4593-8DD3-67BE8BFA3A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B484-B9D8-4F3E-8016-BE565872E5C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662602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5A895D1-E5DA-4D3D-BF40-9E965031CC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D74692-9275-44CA-ADBC-67FE59E3F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30E7D0-5328-4FD6-B42B-F45B9700DF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419C-2150-40BC-AE65-AC8871E07908}" type="datetimeFigureOut">
              <a:rPr lang="is-IS" smtClean="0"/>
              <a:t>20.4.2021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6A16B8-F27F-4014-B3F4-AFF2A9F8B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6C96A8-25A7-41B6-98A8-2E2A57335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B484-B9D8-4F3E-8016-BE565872E5C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4185579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1DEF-7AA9-49DE-B403-E91A5EF5CE2C}" type="datetimeFigureOut">
              <a:rPr lang="is-IS" smtClean="0"/>
              <a:t>20.4.2021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E81D-BF4D-4C56-A428-639CC32E167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66708865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1DEF-7AA9-49DE-B403-E91A5EF5CE2C}" type="datetimeFigureOut">
              <a:rPr lang="is-IS" smtClean="0"/>
              <a:t>20.4.2021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E81D-BF4D-4C56-A428-639CC32E167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866843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1DEF-7AA9-49DE-B403-E91A5EF5CE2C}" type="datetimeFigureOut">
              <a:rPr lang="is-IS" smtClean="0"/>
              <a:t>20.4.2021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E81D-BF4D-4C56-A428-639CC32E167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5382151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1DEF-7AA9-49DE-B403-E91A5EF5CE2C}" type="datetimeFigureOut">
              <a:rPr lang="is-IS" smtClean="0"/>
              <a:t>20.4.2021</a:t>
            </a:fld>
            <a:endParaRPr lang="is-I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E81D-BF4D-4C56-A428-639CC32E167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55966453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1DEF-7AA9-49DE-B403-E91A5EF5CE2C}" type="datetimeFigureOut">
              <a:rPr lang="is-IS" smtClean="0"/>
              <a:t>20.4.2021</a:t>
            </a:fld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E81D-BF4D-4C56-A428-639CC32E167D}" type="slidenum">
              <a:rPr lang="is-IS" smtClean="0"/>
              <a:t>‹#›</a:t>
            </a:fld>
            <a:endParaRPr lang="is-I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9712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1DEF-7AA9-49DE-B403-E91A5EF5CE2C}" type="datetimeFigureOut">
              <a:rPr lang="is-IS" smtClean="0"/>
              <a:t>20.4.2021</a:t>
            </a:fld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E81D-BF4D-4C56-A428-639CC32E167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3491557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1DEF-7AA9-49DE-B403-E91A5EF5CE2C}" type="datetimeFigureOut">
              <a:rPr lang="is-IS" smtClean="0"/>
              <a:t>20.4.2021</a:t>
            </a:fld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E81D-BF4D-4C56-A428-639CC32E167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546048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1DEF-7AA9-49DE-B403-E91A5EF5CE2C}" type="datetimeFigureOut">
              <a:rPr lang="is-IS" smtClean="0"/>
              <a:t>20.4.2021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67503" cy="320040"/>
          </a:xfrm>
        </p:spPr>
        <p:txBody>
          <a:bodyPr/>
          <a:lstStyle>
            <a:lvl1pPr>
              <a:defRPr>
                <a:solidFill>
                  <a:srgbClr val="FFFFFF">
                    <a:alpha val="69804"/>
                  </a:srgbClr>
                </a:solidFill>
              </a:defRPr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E81D-BF4D-4C56-A428-639CC32E167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6577134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FA353E-65AF-476A-95D8-391489AD7E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FA9138-A0FF-441B-A068-41AB2EAE6D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65D145-4EF2-4F68-83C5-AA88754668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419C-2150-40BC-AE65-AC8871E07908}" type="datetimeFigureOut">
              <a:rPr lang="is-IS" smtClean="0"/>
              <a:t>20.4.2021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10B4A-B994-49D8-912A-681E607C03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4160CC-D97C-44B9-A89B-CFD1E2C4D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B484-B9D8-4F3E-8016-BE565872E5C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91880634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90000"/>
                  </a:srgbClr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200E1DEF-7AA9-49DE-B403-E91A5EF5CE2C}" type="datetimeFigureOut">
              <a:rPr lang="is-IS" smtClean="0"/>
              <a:t>20.4.2021</a:t>
            </a:fld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8523" y="6236208"/>
            <a:ext cx="5103729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E81D-BF4D-4C56-A428-639CC32E167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327035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1DEF-7AA9-49DE-B403-E91A5EF5CE2C}" type="datetimeFigureOut">
              <a:rPr lang="is-IS" smtClean="0"/>
              <a:t>20.4.2021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E81D-BF4D-4C56-A428-639CC32E167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97467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0E1DEF-7AA9-49DE-B403-E91A5EF5CE2C}" type="datetimeFigureOut">
              <a:rPr lang="is-IS" smtClean="0"/>
              <a:t>20.4.2021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8E81D-BF4D-4C56-A428-639CC32E167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837376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FB5BDA-E4F1-4070-87D6-A4F709274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CDA1D1F-ACBA-439F-99EC-B4A130548D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CFEAF0-C81A-4EDE-B6F2-ED04C72015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419C-2150-40BC-AE65-AC8871E07908}" type="datetimeFigureOut">
              <a:rPr lang="is-IS" smtClean="0"/>
              <a:t>20.4.2021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35F140-9EF5-489B-BC30-78A4A135EA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CD457-6981-4AE2-8116-0AF978EA6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B484-B9D8-4F3E-8016-BE565872E5C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126741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470B19-5D11-4525-BC3D-86A036A00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E36074-2DF1-4A48-9260-899C92F4F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6AE20F-35E0-4354-A796-6DDA509750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24E865-CB4F-47FA-87BE-C7D64E48F7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419C-2150-40BC-AE65-AC8871E07908}" type="datetimeFigureOut">
              <a:rPr lang="is-IS" smtClean="0"/>
              <a:t>20.4.2021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B0601F9-5031-4BBC-B39B-39420C6F1C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CE50C8-7510-4330-A4F8-32C8F58386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B484-B9D8-4F3E-8016-BE565872E5C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1092938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228316-96B8-419B-A9A2-85CCD40472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2A551-C430-478A-87F1-86CC1E50B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1D40E8-0BDF-4DFA-99E6-B0E0E5F3571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FB3DB6E-222C-4F2E-AF76-B7D93009AC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514812C-31E1-453C-8F7A-7F848806A3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06D8A77-EBFD-4ACB-B664-F456D2533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419C-2150-40BC-AE65-AC8871E07908}" type="datetimeFigureOut">
              <a:rPr lang="is-IS" smtClean="0"/>
              <a:t>20.4.2021</a:t>
            </a:fld>
            <a:endParaRPr lang="is-I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4023808-36FE-4DD3-A24B-A0ED13FC4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B0F90BE-DB1C-4FCB-BFB4-D87A0D255E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B484-B9D8-4F3E-8016-BE565872E5C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0838083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E636A-EA67-4071-A703-9095F6403F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8BC41-D7D7-410F-9D24-763C7DE211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419C-2150-40BC-AE65-AC8871E07908}" type="datetimeFigureOut">
              <a:rPr lang="is-IS" smtClean="0"/>
              <a:t>20.4.2021</a:t>
            </a:fld>
            <a:endParaRPr lang="is-I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523EF-F1F4-4499-AD5C-2B806A27C8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DF4F137-B65E-42BD-870E-88E8A7E74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B484-B9D8-4F3E-8016-BE565872E5C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9819934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8FE04A-DA13-41DD-A67A-F052799E8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419C-2150-40BC-AE65-AC8871E07908}" type="datetimeFigureOut">
              <a:rPr lang="is-IS" smtClean="0"/>
              <a:t>20.4.2021</a:t>
            </a:fld>
            <a:endParaRPr lang="is-I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69A84DB-8DF5-45A9-BCEA-FD60B54C4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B7396D-D48E-457F-976D-B9797049A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B484-B9D8-4F3E-8016-BE565872E5C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27416212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06A4B9-F389-4287-8159-8B5BC60C4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7FF10D-C158-4152-9B1D-0318BA9891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C0E171-C2D0-4C76-B8AE-35F20D4396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C04096-086B-4346-B1C7-B97CEFC659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419C-2150-40BC-AE65-AC8871E07908}" type="datetimeFigureOut">
              <a:rPr lang="is-IS" smtClean="0"/>
              <a:t>20.4.2021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1186370-027E-4F88-969E-1937AD991F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6C718B-62EF-4FF2-BCA4-6A87EBE4D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B484-B9D8-4F3E-8016-BE565872E5C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746920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2D521-1134-496F-869C-51AD9192AC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4416B70-C9BE-43C2-A2D0-3EE446EBA1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B0EDD55-D9CC-467E-BF7D-384167388C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5D8B80-6643-42E1-8602-233927637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59419C-2150-40BC-AE65-AC8871E07908}" type="datetimeFigureOut">
              <a:rPr lang="is-IS" smtClean="0"/>
              <a:t>20.4.2021</a:t>
            </a:fld>
            <a:endParaRPr lang="is-I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C3CF11-E096-4DF6-93AC-A5BBC24560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3D1C60-1A39-4CD9-8B44-910A66C81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2B484-B9D8-4F3E-8016-BE565872E5C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754352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5977F0F-AE14-421B-A5F5-0F542A0C17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s-I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79AAF3-064F-4D0B-B99F-450FF398F1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s-I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910943-412F-4727-AE6F-A0441D32AB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59419C-2150-40BC-AE65-AC8871E07908}" type="datetimeFigureOut">
              <a:rPr lang="is-IS" smtClean="0"/>
              <a:t>20.4.2021</a:t>
            </a:fld>
            <a:endParaRPr lang="is-I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417BB-C0EE-48DF-BB9D-7071DC1ECE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9B3AC9-5F60-41ED-9367-2DC22CC19E4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2B484-B9D8-4F3E-8016-BE565872E5CE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9493315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31136" y="964692"/>
            <a:ext cx="7729728" cy="1188720"/>
          </a:xfrm>
          <a:prstGeom prst="rect">
            <a:avLst/>
          </a:prstGeom>
          <a:solidFill>
            <a:schemeClr val="bg1"/>
          </a:solidFill>
          <a:ln w="31750" cap="sq">
            <a:solidFill>
              <a:schemeClr val="tx1">
                <a:lumMod val="75000"/>
                <a:lumOff val="25000"/>
              </a:schemeClr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200E1DEF-7AA9-49DE-B403-E91A5EF5CE2C}" type="datetimeFigureOut">
              <a:rPr lang="is-IS" smtClean="0"/>
              <a:t>20.4.2021</a:t>
            </a:fld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1278E81D-BF4D-4C56-A428-639CC32E167D}" type="slidenum">
              <a:rPr lang="is-IS" smtClean="0"/>
              <a:t>‹#›</a:t>
            </a:fld>
            <a:endParaRPr lang="is-IS"/>
          </a:p>
        </p:txBody>
      </p:sp>
    </p:spTree>
    <p:extLst>
      <p:ext uri="{BB962C8B-B14F-4D97-AF65-F5344CB8AC3E}">
        <p14:creationId xmlns:p14="http://schemas.microsoft.com/office/powerpoint/2010/main" val="34839297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6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944D5-4360-4CE4-9C63-969ABCA155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s-I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7AF045B-4233-422D-9C9F-81868E5AD9E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s-IS"/>
          </a:p>
        </p:txBody>
      </p:sp>
      <p:pic>
        <p:nvPicPr>
          <p:cNvPr id="5" name="Picture 4" descr="A picture containing text, grass, outdoor, nature&#10;&#10;Description automatically generated">
            <a:extLst>
              <a:ext uri="{FF2B5EF4-FFF2-40B4-BE49-F238E27FC236}">
                <a16:creationId xmlns:a16="http://schemas.microsoft.com/office/drawing/2014/main" id="{5E637579-7F98-48CE-B16D-0FFA4E7EA4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97610" y="0"/>
            <a:ext cx="14457381" cy="69792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38B4DCA-11EF-4AD6-84C1-9F279C3C418E}"/>
              </a:ext>
            </a:extLst>
          </p:cNvPr>
          <p:cNvSpPr txBox="1"/>
          <p:nvPr/>
        </p:nvSpPr>
        <p:spPr>
          <a:xfrm>
            <a:off x="2000127" y="5695914"/>
            <a:ext cx="80208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Fundur trúnaðarmanna Sameykis 20. apríl 2021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ACFD67-7BD0-4C77-A770-2DF14CC3AFC1}"/>
              </a:ext>
            </a:extLst>
          </p:cNvPr>
          <p:cNvSpPr txBox="1"/>
          <p:nvPr/>
        </p:nvSpPr>
        <p:spPr>
          <a:xfrm>
            <a:off x="2063212" y="4495088"/>
            <a:ext cx="7894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is-IS" sz="4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" panose="020B0502020104020203"/>
                <a:ea typeface="+mn-ea"/>
                <a:cs typeface="+mn-cs"/>
              </a:rPr>
              <a:t>Staða launafólks á Íslandi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is-IS" sz="4000" dirty="0">
                <a:solidFill>
                  <a:prstClr val="white"/>
                </a:solidFill>
                <a:latin typeface="Gill Sans MT" panose="020B0502020104020203"/>
              </a:rPr>
              <a:t>Sameyki</a:t>
            </a:r>
            <a:endParaRPr kumimoji="0" lang="is-IS" sz="4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" panose="020B0502020104020203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393011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C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61BA2EA9-8915-40C2-8A7F-AF1ABC1CF4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08571166"/>
              </p:ext>
            </p:extLst>
          </p:nvPr>
        </p:nvGraphicFramePr>
        <p:xfrm>
          <a:off x="2424273" y="514350"/>
          <a:ext cx="7343454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058916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C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43E0F6D-3DC5-438F-9A16-735EE871BCE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18217493"/>
              </p:ext>
            </p:extLst>
          </p:nvPr>
        </p:nvGraphicFramePr>
        <p:xfrm>
          <a:off x="2350213" y="513556"/>
          <a:ext cx="7491574" cy="583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1817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C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8473C36-DCD0-4FC2-B826-BD7D2B5F61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36054249"/>
              </p:ext>
            </p:extLst>
          </p:nvPr>
        </p:nvGraphicFramePr>
        <p:xfrm>
          <a:off x="2144302" y="513556"/>
          <a:ext cx="7903396" cy="583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19484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C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A264776-C2CB-41C5-911B-8688CF4AF4A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36850935"/>
              </p:ext>
            </p:extLst>
          </p:nvPr>
        </p:nvGraphicFramePr>
        <p:xfrm>
          <a:off x="2403724" y="515143"/>
          <a:ext cx="7384551" cy="5827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726795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C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8FA5ED93-001E-4BF0-8164-54A1ECC97D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645633"/>
              </p:ext>
            </p:extLst>
          </p:nvPr>
        </p:nvGraphicFramePr>
        <p:xfrm>
          <a:off x="2105774" y="514350"/>
          <a:ext cx="7980451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92259609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C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0089FB8-7A5E-4088-8111-1E9E67EF381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40041900"/>
              </p:ext>
            </p:extLst>
          </p:nvPr>
        </p:nvGraphicFramePr>
        <p:xfrm>
          <a:off x="2386173" y="514350"/>
          <a:ext cx="7579760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709575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C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B04AAE9-E1B0-4F4E-931F-A34B8D01B1E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6239820"/>
              </p:ext>
            </p:extLst>
          </p:nvPr>
        </p:nvGraphicFramePr>
        <p:xfrm>
          <a:off x="1887448" y="515143"/>
          <a:ext cx="8417104" cy="5827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639667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C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1C174040-B6EC-4B4F-854A-498C62E5D8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4964423"/>
              </p:ext>
            </p:extLst>
          </p:nvPr>
        </p:nvGraphicFramePr>
        <p:xfrm>
          <a:off x="2288140" y="515143"/>
          <a:ext cx="7615719" cy="5827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70103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C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CF3089F-B4A0-461F-A366-01FD05D22E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Heilsa og heilbrigðisþjónusta</a:t>
            </a:r>
            <a:br>
              <a:rPr lang="is-IS" dirty="0"/>
            </a:br>
            <a:r>
              <a:rPr lang="is-IS" dirty="0"/>
              <a:t>Sameyki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6D91824A-9B3F-433B-8DE1-5EEDFEC9D3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6054838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C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86CEC518-0B50-48A7-AF49-C3A4274F37B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2278733"/>
              </p:ext>
            </p:extLst>
          </p:nvPr>
        </p:nvGraphicFramePr>
        <p:xfrm>
          <a:off x="2157144" y="515143"/>
          <a:ext cx="7877711" cy="5827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76206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C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55A051-6D90-42EA-A8B2-32C04DC67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chemeClr val="bg1"/>
          </a:solidFill>
        </p:spPr>
        <p:txBody>
          <a:bodyPr>
            <a:normAutofit/>
          </a:bodyPr>
          <a:lstStyle/>
          <a:p>
            <a:r>
              <a:rPr lang="is-IS" dirty="0"/>
              <a:t>Varða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2F810-61C8-4C78-8AE6-FFD7558A4A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6062" y="2291262"/>
            <a:ext cx="8779512" cy="2879256"/>
          </a:xfrm>
        </p:spPr>
        <p:txBody>
          <a:bodyPr>
            <a:noAutofit/>
          </a:bodyPr>
          <a:lstStyle/>
          <a:p>
            <a:r>
              <a:rPr lang="is-IS" sz="2800" dirty="0">
                <a:solidFill>
                  <a:srgbClr val="404040"/>
                </a:solidFill>
              </a:rPr>
              <a:t>Varða – rannsóknastofnun vinnumarkaðarins stofnuð af ASÍ og BSRB í maí 2020</a:t>
            </a:r>
          </a:p>
          <a:p>
            <a:r>
              <a:rPr lang="is-IS" sz="2800" dirty="0">
                <a:solidFill>
                  <a:srgbClr val="404040"/>
                </a:solidFill>
              </a:rPr>
              <a:t>Markmið hennar að efla rannsóknir á vinnumarkaði og miðlun þeirra</a:t>
            </a:r>
          </a:p>
          <a:p>
            <a:r>
              <a:rPr lang="is-IS" sz="2800" dirty="0">
                <a:solidFill>
                  <a:srgbClr val="404040"/>
                </a:solidFill>
              </a:rPr>
              <a:t>Spurningakönnunin fyrsta stóra verkefni stofnunarinnar</a:t>
            </a:r>
          </a:p>
        </p:txBody>
      </p:sp>
    </p:spTree>
    <p:extLst>
      <p:ext uri="{BB962C8B-B14F-4D97-AF65-F5344CB8AC3E}">
        <p14:creationId xmlns:p14="http://schemas.microsoft.com/office/powerpoint/2010/main" val="25459977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C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9144633A-38E5-4B68-96C2-06A2BAB03A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905882982"/>
              </p:ext>
            </p:extLst>
          </p:nvPr>
        </p:nvGraphicFramePr>
        <p:xfrm>
          <a:off x="2380607" y="513556"/>
          <a:ext cx="7430785" cy="58308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2261751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C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5E5D5D8-0542-44DD-A7F8-2BE633CE89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04277699"/>
              </p:ext>
            </p:extLst>
          </p:nvPr>
        </p:nvGraphicFramePr>
        <p:xfrm>
          <a:off x="2185399" y="515937"/>
          <a:ext cx="7821202" cy="5826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2668694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C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EF403CE-C178-4B4F-AFF0-FAAA9A65E2E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6949694"/>
              </p:ext>
            </p:extLst>
          </p:nvPr>
        </p:nvGraphicFramePr>
        <p:xfrm>
          <a:off x="2406293" y="515143"/>
          <a:ext cx="7379414" cy="5827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1640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C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DC728-667E-47D3-91E0-FDE37F6BAA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dirty="0"/>
              <a:t>Um könnunina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07AB8F-3604-4C64-B9F5-8D4DE7EB49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s-IS" dirty="0" err="1"/>
              <a:t>Þýðisrannsókn</a:t>
            </a:r>
            <a:r>
              <a:rPr lang="is-IS" dirty="0"/>
              <a:t> meðal félaga í aðildarfélögum ASÍ og BSRB</a:t>
            </a:r>
          </a:p>
          <a:p>
            <a:r>
              <a:rPr lang="is-IS" dirty="0"/>
              <a:t>Rafræn könnun framkvæmd af Vörðu</a:t>
            </a:r>
          </a:p>
          <a:p>
            <a:r>
              <a:rPr lang="is-IS" dirty="0"/>
              <a:t>Opin frá 25. nóvember til 8. desember 2020</a:t>
            </a:r>
          </a:p>
          <a:p>
            <a:r>
              <a:rPr lang="is-IS" dirty="0"/>
              <a:t>Hægt að svara á íslensku, ensku og pólsku</a:t>
            </a:r>
          </a:p>
        </p:txBody>
      </p:sp>
    </p:spTree>
    <p:extLst>
      <p:ext uri="{BB962C8B-B14F-4D97-AF65-F5344CB8AC3E}">
        <p14:creationId xmlns:p14="http://schemas.microsoft.com/office/powerpoint/2010/main" val="31517546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C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F5E4612A-6C4D-43EC-B43C-2901933B8E6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75719648"/>
              </p:ext>
            </p:extLst>
          </p:nvPr>
        </p:nvGraphicFramePr>
        <p:xfrm>
          <a:off x="2470506" y="514350"/>
          <a:ext cx="7250987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1141932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C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CF3089F-B4A0-461F-A366-01FD05D22E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Staða á vinnumarkaði</a:t>
            </a:r>
            <a:br>
              <a:rPr lang="is-IS" dirty="0"/>
            </a:br>
            <a:r>
              <a:rPr lang="is-IS" dirty="0"/>
              <a:t>Sameyki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6D91824A-9B3F-433B-8DE1-5EEDFEC9D3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886202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C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29C5376B-4CE5-4B31-A290-1858C6D0678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22277378"/>
              </p:ext>
            </p:extLst>
          </p:nvPr>
        </p:nvGraphicFramePr>
        <p:xfrm>
          <a:off x="2336942" y="514350"/>
          <a:ext cx="7518115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973019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C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4EC60C3D-1510-47D6-8E7A-DD963128F1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833201"/>
              </p:ext>
            </p:extLst>
          </p:nvPr>
        </p:nvGraphicFramePr>
        <p:xfrm>
          <a:off x="2159713" y="515143"/>
          <a:ext cx="7872574" cy="5827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399937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C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>
            <a:extLst>
              <a:ext uri="{FF2B5EF4-FFF2-40B4-BE49-F238E27FC236}">
                <a16:creationId xmlns:a16="http://schemas.microsoft.com/office/drawing/2014/main" id="{9CF3089F-B4A0-461F-A366-01FD05D22EC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s-IS" dirty="0"/>
              <a:t>Fjárhagsstaða </a:t>
            </a:r>
            <a:br>
              <a:rPr lang="is-IS" dirty="0"/>
            </a:br>
            <a:r>
              <a:rPr lang="is-IS" dirty="0"/>
              <a:t>Sameyki</a:t>
            </a:r>
          </a:p>
        </p:txBody>
      </p:sp>
      <p:sp>
        <p:nvSpPr>
          <p:cNvPr id="15" name="Subtitle 14">
            <a:extLst>
              <a:ext uri="{FF2B5EF4-FFF2-40B4-BE49-F238E27FC236}">
                <a16:creationId xmlns:a16="http://schemas.microsoft.com/office/drawing/2014/main" id="{6D91824A-9B3F-433B-8DE1-5EEDFEC9D3A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s-IS" dirty="0"/>
          </a:p>
        </p:txBody>
      </p:sp>
    </p:spTree>
    <p:extLst>
      <p:ext uri="{BB962C8B-B14F-4D97-AF65-F5344CB8AC3E}">
        <p14:creationId xmlns:p14="http://schemas.microsoft.com/office/powerpoint/2010/main" val="2838080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6C0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hart 3">
            <a:extLst>
              <a:ext uri="{FF2B5EF4-FFF2-40B4-BE49-F238E27FC236}">
                <a16:creationId xmlns:a16="http://schemas.microsoft.com/office/drawing/2014/main" id="{19E74880-115D-42DE-B030-0C811988A38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59702910"/>
              </p:ext>
            </p:extLst>
          </p:nvPr>
        </p:nvGraphicFramePr>
        <p:xfrm>
          <a:off x="2406293" y="514350"/>
          <a:ext cx="7379413" cy="5829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6868216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ysClr val="window" lastClr="FFFFFF"/>
      </a:lt1>
      <a:dk2>
        <a:srgbClr val="5E5E5E"/>
      </a:dk2>
      <a:lt2>
        <a:srgbClr val="DDDDDD"/>
      </a:lt2>
      <a:accent1>
        <a:srgbClr val="A6B727"/>
      </a:accent1>
      <a:accent2>
        <a:srgbClr val="418AB3"/>
      </a:accent2>
      <a:accent3>
        <a:srgbClr val="F69200"/>
      </a:accent3>
      <a:accent4>
        <a:srgbClr val="838383"/>
      </a:accent4>
      <a:accent5>
        <a:srgbClr val="FEC306"/>
      </a:accent5>
      <a:accent6>
        <a:srgbClr val="DF5327"/>
      </a:accent6>
      <a:hlink>
        <a:srgbClr val="F59E00"/>
      </a:hlink>
      <a:folHlink>
        <a:srgbClr val="B2B2B2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A425FB89-E954-4A2A-81DC-D90804A94DB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1262</TotalTime>
  <Words>226</Words>
  <Application>Microsoft Office PowerPoint</Application>
  <PresentationFormat>Widescreen</PresentationFormat>
  <Paragraphs>65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Calibri Light</vt:lpstr>
      <vt:lpstr>Gill Sans MT</vt:lpstr>
      <vt:lpstr>Office Theme</vt:lpstr>
      <vt:lpstr>Parcel</vt:lpstr>
      <vt:lpstr>PowerPoint Presentation</vt:lpstr>
      <vt:lpstr>Varða</vt:lpstr>
      <vt:lpstr>Um könnunina</vt:lpstr>
      <vt:lpstr>PowerPoint Presentation</vt:lpstr>
      <vt:lpstr>Staða á vinnumarkaði Sameyki</vt:lpstr>
      <vt:lpstr>PowerPoint Presentation</vt:lpstr>
      <vt:lpstr>PowerPoint Presentation</vt:lpstr>
      <vt:lpstr>Fjárhagsstaða  Sameyki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Heilsa og heilbrigðisþjónusta Sameyki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Kristín Heba Gísladóttir</dc:creator>
  <cp:lastModifiedBy>Jakobína Þórðardóttir</cp:lastModifiedBy>
  <cp:revision>20</cp:revision>
  <cp:lastPrinted>2021-04-20T09:56:47Z</cp:lastPrinted>
  <dcterms:created xsi:type="dcterms:W3CDTF">2021-03-05T11:27:36Z</dcterms:created>
  <dcterms:modified xsi:type="dcterms:W3CDTF">2021-04-20T15:20:58Z</dcterms:modified>
</cp:coreProperties>
</file>