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98" r:id="rId3"/>
    <p:sldId id="305" r:id="rId4"/>
    <p:sldId id="304" r:id="rId5"/>
    <p:sldId id="306" r:id="rId6"/>
    <p:sldId id="308" r:id="rId7"/>
    <p:sldId id="314" r:id="rId8"/>
    <p:sldId id="315" r:id="rId9"/>
    <p:sldId id="309" r:id="rId10"/>
    <p:sldId id="310" r:id="rId11"/>
    <p:sldId id="311" r:id="rId12"/>
    <p:sldId id="312" r:id="rId13"/>
    <p:sldId id="313" r:id="rId14"/>
    <p:sldId id="295" r:id="rId15"/>
  </p:sldIdLst>
  <p:sldSz cx="12192000" cy="6858000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Þórarinn Eyfjörð" initials="ÞE" lastIdx="1" clrIdx="0">
    <p:extLst>
      <p:ext uri="{19B8F6BF-5375-455C-9EA6-DF929625EA0E}">
        <p15:presenceInfo xmlns:p15="http://schemas.microsoft.com/office/powerpoint/2012/main" userId="S-1-5-21-4113876813-2459158762-2523998511-1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F58-4FB2-9CE9-26854DAB56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F58-4FB2-9CE9-26854DAB56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F58-4FB2-9CE9-26854DAB567F}"/>
              </c:ext>
            </c:extLst>
          </c:dPt>
          <c:dLbls>
            <c:dLbl>
              <c:idx val="1"/>
              <c:layout>
                <c:manualLayout>
                  <c:x val="0.10110357664346553"/>
                  <c:y val="0.218127661662710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58-4FB2-9CE9-26854DAB567F}"/>
                </c:ext>
              </c:extLst>
            </c:dLbl>
            <c:dLbl>
              <c:idx val="2"/>
              <c:layout>
                <c:manualLayout>
                  <c:x val="-4.2935716386413705E-2"/>
                  <c:y val="0.161726809985782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58-4FB2-9CE9-26854DAB567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Sheet2!$D$9:$F$9</c:f>
              <c:strCache>
                <c:ptCount val="3"/>
                <c:pt idx="0">
                  <c:v>Já</c:v>
                </c:pt>
                <c:pt idx="1">
                  <c:v>Nei</c:v>
                </c:pt>
                <c:pt idx="2">
                  <c:v>Veit ekki</c:v>
                </c:pt>
              </c:strCache>
            </c:strRef>
          </c:cat>
          <c:val>
            <c:numRef>
              <c:f>Sheet2!$D$10:$F$10</c:f>
              <c:numCache>
                <c:formatCode>General</c:formatCode>
                <c:ptCount val="3"/>
                <c:pt idx="0">
                  <c:v>133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58-4FB2-9CE9-26854DAB56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73-48FE-BF28-60F94FA472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73-48FE-BF28-60F94FA472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D73-48FE-BF28-60F94FA472FB}"/>
              </c:ext>
            </c:extLst>
          </c:dPt>
          <c:dLbls>
            <c:dLbl>
              <c:idx val="1"/>
              <c:layout>
                <c:manualLayout>
                  <c:x val="-2.134251968503937E-2"/>
                  <c:y val="0.169563283756197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73-48FE-BF28-60F94FA472FB}"/>
                </c:ext>
              </c:extLst>
            </c:dLbl>
            <c:dLbl>
              <c:idx val="2"/>
              <c:layout>
                <c:manualLayout>
                  <c:x val="5.9094706911635993E-2"/>
                  <c:y val="0.158567366579177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73-48FE-BF28-60F94FA472F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Sheet1!$H$6:$J$6</c:f>
              <c:strCache>
                <c:ptCount val="3"/>
                <c:pt idx="0">
                  <c:v>Já</c:v>
                </c:pt>
                <c:pt idx="1">
                  <c:v>Nei</c:v>
                </c:pt>
                <c:pt idx="2">
                  <c:v>Veit ekki</c:v>
                </c:pt>
              </c:strCache>
            </c:strRef>
          </c:cat>
          <c:val>
            <c:numRef>
              <c:f>Sheet1!$H$7:$J$7</c:f>
              <c:numCache>
                <c:formatCode>General</c:formatCode>
                <c:ptCount val="3"/>
                <c:pt idx="0">
                  <c:v>104</c:v>
                </c:pt>
                <c:pt idx="1">
                  <c:v>13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73-48FE-BF28-60F94FA472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1:27:22.47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84D2A-2C7C-4C5A-B7D4-2821C0B8EAEC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E709-31B3-424E-8842-5DAF7EC8D7E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666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F196-DC6E-9141-808F-6B40ACF39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F196-DC6E-9141-808F-6B40ACF39C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5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BD81-1266-4BD6-8545-8CF66EA4F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14488-A04E-4C76-BECE-D7CFF085B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A8FA-C002-4C85-82CF-2905DE15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A24F-A433-4ED1-B55F-F34CD1B0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F56EE-A20E-43DF-A90E-3235DCA4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6928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CEF8-A857-4292-9E66-0BCD1369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4960-2B05-4656-AB5A-79E43692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826A-6C74-4599-AEE7-1EBEE6CDA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6A0B5-BF6C-4D92-ABA2-264B6108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1F766-5C0B-47D2-A5AE-64AB121A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001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141AB-F20A-467B-9728-0B8841E6D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8BB41-1CC0-4E3E-B6B6-468F60D8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470C-D7C2-48F0-A622-6E5A6614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1C671-656C-4807-AC29-3397C2F2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F980C-86C7-424B-9456-F0905D66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8512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Pr>
        <a:solidFill>
          <a:srgbClr val="EA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9" y="374276"/>
            <a:ext cx="1754455" cy="51323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1955" y="1866434"/>
            <a:ext cx="9144000" cy="295657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8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8"/>
          <p:cNvSpPr>
            <a:spLocks noGrp="1"/>
          </p:cNvSpPr>
          <p:nvPr>
            <p:ph type="body" sz="quarter" idx="12"/>
          </p:nvPr>
        </p:nvSpPr>
        <p:spPr>
          <a:xfrm>
            <a:off x="5808850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7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1281488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8" name="Text Placeholder 38"/>
          <p:cNvSpPr>
            <a:spLocks noGrp="1"/>
          </p:cNvSpPr>
          <p:nvPr>
            <p:ph type="body" sz="quarter" idx="14"/>
          </p:nvPr>
        </p:nvSpPr>
        <p:spPr>
          <a:xfrm>
            <a:off x="9601202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bg>
      <p:bgPr>
        <a:solidFill>
          <a:srgbClr val="002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62963" y="0"/>
            <a:ext cx="372903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1956" y="1606460"/>
            <a:ext cx="6983782" cy="44483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8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0" y="374276"/>
            <a:ext cx="1754453" cy="513228"/>
          </a:xfrm>
          <a:prstGeom prst="rect">
            <a:avLst/>
          </a:prstGeom>
        </p:spPr>
      </p:pic>
      <p:sp>
        <p:nvSpPr>
          <p:cNvPr id="40" name="Text Placeholder 38"/>
          <p:cNvSpPr>
            <a:spLocks noGrp="1"/>
          </p:cNvSpPr>
          <p:nvPr>
            <p:ph type="body" sz="quarter" idx="12"/>
          </p:nvPr>
        </p:nvSpPr>
        <p:spPr>
          <a:xfrm>
            <a:off x="5808850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1281488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4" name="Text Placeholder 38"/>
          <p:cNvSpPr>
            <a:spLocks noGrp="1"/>
          </p:cNvSpPr>
          <p:nvPr>
            <p:ph type="body" sz="quarter" idx="14"/>
          </p:nvPr>
        </p:nvSpPr>
        <p:spPr>
          <a:xfrm>
            <a:off x="9601202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5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1399013"/>
            <a:ext cx="7117976" cy="1693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 b="1" baseline="0">
                <a:solidFill>
                  <a:srgbClr val="002853"/>
                </a:solidFill>
              </a:defRPr>
            </a:lvl1pPr>
          </a:lstStyle>
          <a:p>
            <a:r>
              <a:rPr lang="en-US" dirty="0" err="1"/>
              <a:t>Fyrirsögn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tveim</a:t>
            </a:r>
            <a:br>
              <a:rPr lang="en-US" dirty="0"/>
            </a:br>
            <a:r>
              <a:rPr lang="en-US" dirty="0" err="1"/>
              <a:t>línum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319649"/>
            <a:ext cx="7117976" cy="28122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Olore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comnistio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maion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rempel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eatecto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cullaut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ipsumque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lab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ipiciliqui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nonsero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torios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faccatio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molorru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ptaquaturit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ad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mollaudit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ipsum. In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estiaes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cidicii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stiatem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maxim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fugita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iumquiat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pellacilitas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debisti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uritas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harum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mi,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odiSaeptatent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Ecepedi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psapel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imusa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secae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lam,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apitam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millupti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sequaer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ehendendios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inimint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essentem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imagnimus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doluptaturio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lit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hilUr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aspitatem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exeribustem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quodigentis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officto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et,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acilibusam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voloritio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nobisqui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deniminvenis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berspid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endignatem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exeruptae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et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molupta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turiti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vendign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atquat.Untia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voluption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exerferae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perehent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deressed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vollata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tiatquam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consecatium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ersperatis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velecuptam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sundipiendi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nonsequ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asinto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ditTe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facientiasi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latisquist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iminciu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ntintem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liae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dolorrumet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omnisciis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adiori</a:t>
            </a:r>
            <a:endParaRPr lang="en-US" dirty="0">
              <a:solidFill>
                <a:srgbClr val="003766"/>
              </a:solidFill>
              <a:effectLst/>
              <a:latin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4" y="457200"/>
            <a:ext cx="1212161" cy="35226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4955" y="492720"/>
            <a:ext cx="1774825" cy="2508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i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Titill</a:t>
            </a:r>
            <a:r>
              <a:rPr lang="en-US" sz="1400" b="0" i="0" baseline="0" dirty="0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b="0" i="0" baseline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kynningar</a:t>
            </a:r>
            <a:endParaRPr lang="en-US" sz="1400" dirty="0">
              <a:solidFill>
                <a:srgbClr val="EA2C4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471646" y="0"/>
            <a:ext cx="372035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919F-B85F-46F5-A242-B2B2BA9D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B9A8-228E-4203-8769-3607EB9A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33CD9-F72D-429E-804B-89D53CCC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98A0A-7A7B-4D2F-8D81-8BD37D07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6A9A-5E13-4745-A1FC-D40C364D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382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3764-EF0B-49BB-B126-2568C183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D01BA-8141-4B18-BFD6-F7933213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5748-A4DF-4AF0-A099-DDCF0F6E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F7A8D-50BA-4759-AA7A-F97D4939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D667E-FB7B-4A90-9841-A43ABBD8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789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54A7-DADA-4510-8410-A5252ECB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FBCC-4D24-4E1A-9732-0468124B6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82989-AF0C-4AA1-8551-FD615492F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CFF2F-D430-4372-A900-1925491A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3254A-241B-465E-B109-71C3407D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00F36-7B9D-43BE-930F-624262AE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54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AB56-0683-4D96-8DD6-3B0169CC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9E22C-8E71-4157-B20C-C6B3176D5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37AD2-4421-4F92-9458-570CC5ED2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4409F-E05F-4987-A6FE-01FDD2904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0CDA3-44FE-49BA-A3EE-62C302232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9DDAA-97C2-439E-808D-B20CDDF6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01EF0-FA6C-499D-87D3-5DF50667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90A55-664F-4750-8070-6C58EBF5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656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D030-A40D-4E75-95D7-6AC08539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161CE-D9BA-444D-858E-2F3A96CF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EA2A72-F1AE-408A-AF86-155519C7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8C88-E95A-4F22-92D8-E4FC99A2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21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79033-4E9F-4691-9C5B-513CA257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4CA87-7013-4343-A732-EA67D80F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1D7A-0176-4986-B678-45983B04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46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05A3-2F78-4ABC-BAE4-C16C913D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7517-F5B6-4859-BDC4-4A01ABEE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76231-7981-4035-99A7-47935C191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07DE-465E-4705-8BFC-BB54C147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BBBE3-E014-4111-9F92-DE246253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D8808-A072-4BAE-BDDB-A8A73635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385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4E9F-666E-4B81-8AF9-329F8856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86DCF-60C4-43B1-99EB-5E0B9193A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6668B-1B34-4F22-8155-DCE7C6E7F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8BE6-F04E-431F-B461-9CD5471B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68117-F5B6-4E90-AC74-38389F80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07A59-5236-4967-9CE6-18ABAD28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0472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98BAD-323A-4039-BD91-AB770068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75003-BC0A-46E0-8075-40EDCA10E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767E3-0D01-4AE4-BF5A-FAB63AC05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740E-B02B-4297-A09D-2B00CE3876D7}" type="datetimeFigureOut">
              <a:rPr lang="is-IS" smtClean="0"/>
              <a:t>12.2.2020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4E84-1C7D-4794-8B1B-87450603C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53D86-8166-46B7-B600-8BBA9786A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FC39-E2E5-4CD3-91AE-9EEC115377A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587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5" y="1523260"/>
            <a:ext cx="5984607" cy="3327647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/>
              <a:t>Undirbúningur</a:t>
            </a:r>
            <a:r>
              <a:rPr lang="en-GB" sz="5400" dirty="0"/>
              <a:t> </a:t>
            </a:r>
            <a:r>
              <a:rPr lang="en-GB" sz="5400" dirty="0" err="1"/>
              <a:t>verkfalla</a:t>
            </a:r>
            <a:br>
              <a:rPr lang="en-GB" sz="5400" dirty="0"/>
            </a:br>
            <a:r>
              <a:rPr lang="en-GB" sz="5400" dirty="0"/>
              <a:t>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93111" y="6374167"/>
            <a:ext cx="8149701" cy="36071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+mn-lt"/>
              </a:rPr>
              <a:t>Sameyki – Union of Public Servants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+mn-lt"/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67E181C6-C203-439B-A05A-08B6117CA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963" y="0"/>
            <a:ext cx="43120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26141"/>
            <a:ext cx="9232900" cy="1064870"/>
          </a:xfrm>
        </p:spPr>
        <p:txBody>
          <a:bodyPr>
            <a:normAutofit fontScale="90000"/>
          </a:bodyPr>
          <a:lstStyle/>
          <a:p>
            <a:r>
              <a:rPr lang="en-GB" sz="3800" dirty="0" err="1"/>
              <a:t>Verkfallsdagatal</a:t>
            </a:r>
            <a:r>
              <a:rPr lang="en-GB" sz="3800" dirty="0"/>
              <a:t> - </a:t>
            </a:r>
            <a:r>
              <a:rPr lang="en-GB" sz="3800" dirty="0" err="1"/>
              <a:t>drög</a:t>
            </a:r>
            <a:br>
              <a:rPr lang="en-GB" sz="3800" dirty="0"/>
            </a:br>
            <a:br>
              <a:rPr lang="en-GB" sz="3800" dirty="0"/>
            </a:br>
            <a:endParaRPr lang="en-GB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7234D-F177-49E0-BE76-35E2845D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99404"/>
            <a:ext cx="9950824" cy="5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726141"/>
            <a:ext cx="11303000" cy="1064870"/>
          </a:xfrm>
        </p:spPr>
        <p:txBody>
          <a:bodyPr>
            <a:normAutofit fontScale="90000"/>
          </a:bodyPr>
          <a:lstStyle/>
          <a:p>
            <a:r>
              <a:rPr lang="en-GB" sz="3800" dirty="0" err="1"/>
              <a:t>Sérstakar</a:t>
            </a:r>
            <a:r>
              <a:rPr lang="en-GB" sz="3800" dirty="0"/>
              <a:t> </a:t>
            </a:r>
            <a:r>
              <a:rPr lang="en-GB" sz="3800" dirty="0" err="1"/>
              <a:t>stofnanir</a:t>
            </a:r>
            <a:r>
              <a:rPr lang="en-GB" sz="3800" dirty="0"/>
              <a:t> </a:t>
            </a:r>
            <a:r>
              <a:rPr lang="en-GB" sz="3800" dirty="0" err="1"/>
              <a:t>sem</a:t>
            </a:r>
            <a:r>
              <a:rPr lang="en-GB" sz="3800" dirty="0"/>
              <a:t> </a:t>
            </a:r>
            <a:r>
              <a:rPr lang="en-GB" sz="3800" dirty="0" err="1"/>
              <a:t>yrðu</a:t>
            </a:r>
            <a:r>
              <a:rPr lang="en-GB" sz="3800" dirty="0"/>
              <a:t> í </a:t>
            </a:r>
            <a:r>
              <a:rPr lang="en-GB" sz="3800" dirty="0" err="1"/>
              <a:t>ótímabundnu</a:t>
            </a:r>
            <a:r>
              <a:rPr lang="en-GB" sz="3800" dirty="0"/>
              <a:t> </a:t>
            </a:r>
            <a:r>
              <a:rPr lang="en-GB" sz="3800" dirty="0" err="1"/>
              <a:t>verkfalli</a:t>
            </a:r>
            <a:r>
              <a:rPr lang="en-GB" sz="3800" dirty="0"/>
              <a:t> </a:t>
            </a:r>
            <a:r>
              <a:rPr lang="en-GB" sz="3800" dirty="0" err="1"/>
              <a:t>frá</a:t>
            </a:r>
            <a:r>
              <a:rPr lang="en-GB" sz="3800" dirty="0"/>
              <a:t> </a:t>
            </a:r>
            <a:r>
              <a:rPr lang="en-GB" sz="3800" dirty="0" err="1"/>
              <a:t>upphafi</a:t>
            </a:r>
            <a:br>
              <a:rPr lang="en-GB" sz="3800" dirty="0"/>
            </a:br>
            <a:br>
              <a:rPr lang="en-GB" sz="3800" dirty="0"/>
            </a:b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1689100"/>
            <a:ext cx="8654005" cy="4700126"/>
          </a:xfrm>
        </p:spPr>
        <p:txBody>
          <a:bodyPr>
            <a:noAutofit/>
          </a:bodyPr>
          <a:lstStyle/>
          <a:p>
            <a:r>
              <a:rPr lang="is-IS" dirty="0"/>
              <a:t>Ríki, Reykjavík, Akranes og Seltjarnarnes:</a:t>
            </a:r>
          </a:p>
          <a:p>
            <a:endParaRPr lang="is-I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s-IS" dirty="0"/>
              <a:t>Ríkisskattstjóri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s-IS" dirty="0"/>
              <a:t>Tollstjóri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Sýslumannsembættin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/>
              <a:t>Heilsugæslan höfuðborgarsvæðisins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s-IS" dirty="0"/>
              <a:t>Grunnskólar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s-IS" dirty="0"/>
              <a:t>Frístundarheimili</a:t>
            </a:r>
          </a:p>
          <a:p>
            <a:br>
              <a:rPr lang="is-IS" dirty="0"/>
            </a:br>
            <a:endParaRPr lang="is-IS" sz="1800" dirty="0">
              <a:latin typeface="Calibri   "/>
            </a:endParaRPr>
          </a:p>
        </p:txBody>
      </p:sp>
    </p:spTree>
    <p:extLst>
      <p:ext uri="{BB962C8B-B14F-4D97-AF65-F5344CB8AC3E}">
        <p14:creationId xmlns:p14="http://schemas.microsoft.com/office/powerpoint/2010/main" val="89417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26141"/>
            <a:ext cx="9893300" cy="1064870"/>
          </a:xfrm>
        </p:spPr>
        <p:txBody>
          <a:bodyPr>
            <a:normAutofit fontScale="90000"/>
          </a:bodyPr>
          <a:lstStyle/>
          <a:p>
            <a:r>
              <a:rPr lang="en-GB" sz="3800" dirty="0" err="1"/>
              <a:t>Hvernig</a:t>
            </a:r>
            <a:r>
              <a:rPr lang="en-GB" sz="3800" dirty="0"/>
              <a:t> </a:t>
            </a:r>
            <a:r>
              <a:rPr lang="en-GB" sz="3800" dirty="0" err="1"/>
              <a:t>greiða</a:t>
            </a:r>
            <a:r>
              <a:rPr lang="en-GB" sz="3800" dirty="0"/>
              <a:t> </a:t>
            </a:r>
            <a:r>
              <a:rPr lang="en-GB" sz="3800" dirty="0" err="1"/>
              <a:t>félagsmenn</a:t>
            </a:r>
            <a:r>
              <a:rPr lang="en-GB" sz="3800" dirty="0"/>
              <a:t> </a:t>
            </a:r>
            <a:r>
              <a:rPr lang="en-GB" sz="3800" dirty="0" err="1"/>
              <a:t>atkvæði</a:t>
            </a:r>
            <a:r>
              <a:rPr lang="en-GB" sz="3800" dirty="0"/>
              <a:t> um </a:t>
            </a:r>
            <a:r>
              <a:rPr lang="en-GB" sz="3800" dirty="0" err="1"/>
              <a:t>verkfall</a:t>
            </a:r>
            <a:r>
              <a:rPr lang="en-GB" sz="3800" dirty="0"/>
              <a:t>?</a:t>
            </a:r>
            <a:br>
              <a:rPr lang="en-GB" sz="3800" dirty="0"/>
            </a:br>
            <a:br>
              <a:rPr lang="en-GB" sz="3800" dirty="0"/>
            </a:b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1791012"/>
            <a:ext cx="8654005" cy="4598214"/>
          </a:xfrm>
        </p:spPr>
        <p:txBody>
          <a:bodyPr>
            <a:noAutofit/>
          </a:bodyPr>
          <a:lstStyle/>
          <a:p>
            <a:pPr lvl="0"/>
            <a:r>
              <a:rPr lang="is-IS" sz="2400" i="1" dirty="0"/>
              <a:t>Stofnanir í ótímabundnu verkfalli</a:t>
            </a:r>
          </a:p>
          <a:p>
            <a:pPr lvl="0"/>
            <a:r>
              <a:rPr lang="is-IS" sz="2400" dirty="0"/>
              <a:t>Tveir atkvæðaseðlar: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s-IS" sz="2400" dirty="0"/>
              <a:t>Félagsmenn stofnanana greiða atkvæði um ótímabundið verkfall hjá viðkomandi stofnunum (sérstakar stofnanir)</a:t>
            </a:r>
          </a:p>
          <a:p>
            <a:pPr lvl="0"/>
            <a:r>
              <a:rPr lang="is-IS" sz="2400" i="1" dirty="0"/>
              <a:t>Allsherjarverkfall</a:t>
            </a:r>
          </a:p>
          <a:p>
            <a:pPr lvl="0"/>
            <a:r>
              <a:rPr lang="is-IS" sz="2400" dirty="0"/>
              <a:t>Einn atkvæðaseðill: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s-IS" sz="2400" dirty="0"/>
              <a:t>Allir félagsmenn greiða atkvæði um allsherjarverkfall, einnig þau sem eru í ótímabundnu verkfalli (sérstakar stofnanir)</a:t>
            </a:r>
            <a:br>
              <a:rPr lang="is-IS" dirty="0"/>
            </a:br>
            <a:endParaRPr lang="is-IS" sz="1800" dirty="0">
              <a:latin typeface="Calibri   "/>
            </a:endParaRPr>
          </a:p>
        </p:txBody>
      </p:sp>
    </p:spTree>
    <p:extLst>
      <p:ext uri="{BB962C8B-B14F-4D97-AF65-F5344CB8AC3E}">
        <p14:creationId xmlns:p14="http://schemas.microsoft.com/office/powerpoint/2010/main" val="361512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26141"/>
            <a:ext cx="9893300" cy="1064870"/>
          </a:xfrm>
        </p:spPr>
        <p:txBody>
          <a:bodyPr>
            <a:normAutofit fontScale="90000"/>
          </a:bodyPr>
          <a:lstStyle/>
          <a:p>
            <a:r>
              <a:rPr lang="en-GB" sz="3800" dirty="0" err="1"/>
              <a:t>Upplýsingar</a:t>
            </a:r>
            <a:r>
              <a:rPr lang="en-GB" sz="3800" dirty="0"/>
              <a:t> </a:t>
            </a:r>
            <a:r>
              <a:rPr lang="en-GB" sz="3800" dirty="0" err="1"/>
              <a:t>verða</a:t>
            </a:r>
            <a:r>
              <a:rPr lang="en-GB" sz="3800" dirty="0"/>
              <a:t> </a:t>
            </a:r>
            <a:r>
              <a:rPr lang="en-GB" sz="3800" dirty="0" err="1"/>
              <a:t>komnar</a:t>
            </a:r>
            <a:r>
              <a:rPr lang="en-GB" sz="3800" dirty="0"/>
              <a:t> á </a:t>
            </a:r>
            <a:r>
              <a:rPr lang="en-GB" sz="3800" dirty="0" err="1"/>
              <a:t>heimasíðu</a:t>
            </a:r>
            <a:r>
              <a:rPr lang="en-GB" sz="3800" dirty="0"/>
              <a:t> </a:t>
            </a:r>
            <a:r>
              <a:rPr lang="en-GB" sz="3800" dirty="0" err="1"/>
              <a:t>fyrir</a:t>
            </a:r>
            <a:r>
              <a:rPr lang="en-GB" sz="3800" dirty="0"/>
              <a:t> </a:t>
            </a:r>
            <a:r>
              <a:rPr lang="en-GB" sz="3800" dirty="0" err="1"/>
              <a:t>helgi</a:t>
            </a:r>
            <a:br>
              <a:rPr lang="en-GB" sz="3800" dirty="0"/>
            </a:br>
            <a:br>
              <a:rPr lang="en-GB" sz="3800" dirty="0"/>
            </a:br>
            <a:endParaRPr lang="en-GB" sz="3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A84670-E835-48FA-886D-0004B33CC3B0}"/>
              </a:ext>
            </a:extLst>
          </p:cNvPr>
          <p:cNvSpPr/>
          <p:nvPr/>
        </p:nvSpPr>
        <p:spPr>
          <a:xfrm>
            <a:off x="711200" y="1537011"/>
            <a:ext cx="5067300" cy="4650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sz="2000" dirty="0"/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Framkvæmd og boðun (lagaumhverfið) 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Útfærsla verkfalls (hvar og hvaða dagar)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Verkfallsgreiðslur – hversu mikið og hvernig fólk sækir um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Orlof í verkfalli – hvernig virkar það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Réttarstaða í verkfalli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Geta yfirmenn gengið í störf félagsmanna 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6C0801-84F4-4693-AEA7-D8A47BCE4C4D}"/>
              </a:ext>
            </a:extLst>
          </p:cNvPr>
          <p:cNvSpPr txBox="1"/>
          <p:nvPr/>
        </p:nvSpPr>
        <p:spPr>
          <a:xfrm>
            <a:off x="6286500" y="1448111"/>
            <a:ext cx="4686300" cy="466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is-I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Félagsmenn í tímavinnu í verkfalli – hvernig virkar það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Undanþágur – hverjir mega ganga í hvaða störf, reglur og dæmi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Veikindi og verkfall 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Er hægt að neita að mæta til vinnu ef viðkomandi er á undanþágulista 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is-I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Má kalla út aðra starfsmenn á aukavaktir í verkfalli …</a:t>
            </a:r>
            <a:endParaRPr lang="is-I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4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81956" y="2539014"/>
            <a:ext cx="6246308" cy="3539057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Takk</a:t>
            </a:r>
            <a:r>
              <a:rPr lang="en-GB" dirty="0"/>
              <a:t> </a:t>
            </a:r>
            <a:r>
              <a:rPr lang="en-GB" dirty="0" err="1"/>
              <a:t>fyrir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sameyki.is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AE1575C-176C-4E04-A156-2E9E26FA18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1" r="29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498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26141"/>
            <a:ext cx="9232900" cy="1064870"/>
          </a:xfrm>
        </p:spPr>
        <p:txBody>
          <a:bodyPr>
            <a:normAutofit fontScale="90000"/>
          </a:bodyPr>
          <a:lstStyle/>
          <a:p>
            <a:r>
              <a:rPr lang="en-GB" sz="3800" dirty="0"/>
              <a:t>Samningar </a:t>
            </a:r>
            <a:r>
              <a:rPr lang="en-GB" sz="3800" dirty="0" err="1"/>
              <a:t>lausir</a:t>
            </a:r>
            <a:r>
              <a:rPr lang="en-GB" sz="3800" dirty="0"/>
              <a:t> 31. mars 2019 </a:t>
            </a:r>
            <a:br>
              <a:rPr lang="en-GB" sz="3800" dirty="0"/>
            </a:br>
            <a:br>
              <a:rPr lang="en-GB" sz="3800" dirty="0"/>
            </a:b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643" y="2173356"/>
            <a:ext cx="10668000" cy="4215869"/>
          </a:xfrm>
        </p:spPr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err="1">
                <a:latin typeface="Calibri   "/>
              </a:rPr>
              <a:t>Samningafundir</a:t>
            </a:r>
            <a:r>
              <a:rPr lang="en-GB" dirty="0">
                <a:latin typeface="Calibri   "/>
              </a:rPr>
              <a:t> BSRB </a:t>
            </a:r>
            <a:r>
              <a:rPr lang="en-GB" dirty="0" err="1">
                <a:latin typeface="Calibri   "/>
              </a:rPr>
              <a:t>við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ríkið</a:t>
            </a:r>
            <a:r>
              <a:rPr lang="en-GB" dirty="0">
                <a:latin typeface="Calibri   "/>
              </a:rPr>
              <a:t> – </a:t>
            </a:r>
            <a:r>
              <a:rPr lang="en-GB" dirty="0" err="1">
                <a:latin typeface="Calibri   "/>
              </a:rPr>
              <a:t>sameiginleg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málefni</a:t>
            </a:r>
            <a:r>
              <a:rPr lang="en-GB" dirty="0">
                <a:latin typeface="Calibri   "/>
              </a:rPr>
              <a:t>	35 </a:t>
            </a:r>
            <a:r>
              <a:rPr lang="en-GB" dirty="0" err="1">
                <a:latin typeface="Calibri   "/>
              </a:rPr>
              <a:t>fundir</a:t>
            </a:r>
            <a:endParaRPr lang="en-GB" dirty="0">
              <a:latin typeface="Calibri   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err="1">
                <a:latin typeface="Calibri   "/>
              </a:rPr>
              <a:t>Samningafundir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Sameykis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við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ríkið</a:t>
            </a:r>
            <a:r>
              <a:rPr lang="en-GB" dirty="0">
                <a:latin typeface="Calibri   "/>
              </a:rPr>
              <a:t>				20 </a:t>
            </a:r>
            <a:r>
              <a:rPr lang="en-GB" dirty="0" err="1">
                <a:latin typeface="Calibri   "/>
              </a:rPr>
              <a:t>fundir</a:t>
            </a:r>
            <a:endParaRPr lang="en-GB" dirty="0">
              <a:latin typeface="Calibri   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err="1">
                <a:latin typeface="Calibri   "/>
              </a:rPr>
              <a:t>Samningafundir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Sameykis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við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Reykjavíkurborg</a:t>
            </a:r>
            <a:r>
              <a:rPr lang="en-GB" dirty="0">
                <a:latin typeface="Calibri   "/>
              </a:rPr>
              <a:t>		30 </a:t>
            </a:r>
            <a:r>
              <a:rPr lang="en-GB" dirty="0" err="1">
                <a:latin typeface="Calibri   "/>
              </a:rPr>
              <a:t>fundir</a:t>
            </a:r>
            <a:endParaRPr lang="en-GB" dirty="0">
              <a:latin typeface="Calibri   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err="1">
                <a:latin typeface="Calibri   "/>
              </a:rPr>
              <a:t>Samningafundir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Sameykis</a:t>
            </a:r>
            <a:r>
              <a:rPr lang="en-GB" dirty="0">
                <a:latin typeface="Calibri   "/>
              </a:rPr>
              <a:t> og </a:t>
            </a:r>
            <a:r>
              <a:rPr lang="en-GB" dirty="0" err="1">
                <a:latin typeface="Calibri   "/>
              </a:rPr>
              <a:t>bæjarst.félaga</a:t>
            </a:r>
            <a:r>
              <a:rPr lang="en-GB" dirty="0">
                <a:latin typeface="Calibri   "/>
              </a:rPr>
              <a:t>		35 </a:t>
            </a:r>
            <a:r>
              <a:rPr lang="en-GB" dirty="0" err="1">
                <a:latin typeface="Calibri   "/>
              </a:rPr>
              <a:t>fundir</a:t>
            </a:r>
            <a:endParaRPr lang="en-GB" dirty="0">
              <a:latin typeface="Calibri   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>
              <a:latin typeface="Calibri  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dirty="0">
                <a:latin typeface="+mn-lt"/>
              </a:rPr>
              <a:t>Þetta er fyrir utan óformlega fundi, svo sem þegar samið var um styttingu í dagvinnu, vinna vaktavinnuhópsins og aðrir vinnufundir t.d. um starfsumhverfi o.fl.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>
              <a:latin typeface="Calibri   "/>
            </a:endParaRPr>
          </a:p>
          <a:p>
            <a:pPr lvl="0"/>
            <a:endParaRPr lang="is-IS" sz="1800" dirty="0">
              <a:latin typeface="Calibri   "/>
            </a:endParaRPr>
          </a:p>
        </p:txBody>
      </p:sp>
    </p:spTree>
    <p:extLst>
      <p:ext uri="{BB962C8B-B14F-4D97-AF65-F5344CB8AC3E}">
        <p14:creationId xmlns:p14="http://schemas.microsoft.com/office/powerpoint/2010/main" val="186507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726141"/>
            <a:ext cx="10296939" cy="1064870"/>
          </a:xfrm>
        </p:spPr>
        <p:txBody>
          <a:bodyPr>
            <a:normAutofit/>
          </a:bodyPr>
          <a:lstStyle/>
          <a:p>
            <a:r>
              <a:rPr lang="en-GB" sz="3800" dirty="0" err="1"/>
              <a:t>Skoðanakönnun</a:t>
            </a:r>
            <a:r>
              <a:rPr lang="en-GB" sz="3800" dirty="0"/>
              <a:t> </a:t>
            </a:r>
            <a:r>
              <a:rPr lang="en-GB" sz="3800" dirty="0" err="1"/>
              <a:t>meðal</a:t>
            </a:r>
            <a:r>
              <a:rPr lang="en-GB" sz="3800" dirty="0"/>
              <a:t> </a:t>
            </a:r>
            <a:r>
              <a:rPr lang="en-GB" sz="3800" dirty="0" err="1"/>
              <a:t>trúnaðarmanna</a:t>
            </a:r>
            <a:r>
              <a:rPr lang="en-GB" sz="3800" dirty="0"/>
              <a:t> 22. </a:t>
            </a:r>
            <a:r>
              <a:rPr lang="en-GB" sz="3800" dirty="0" err="1"/>
              <a:t>janúar</a:t>
            </a: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1666754"/>
            <a:ext cx="8654005" cy="4722471"/>
          </a:xfrm>
        </p:spPr>
        <p:txBody>
          <a:bodyPr>
            <a:noAutofit/>
          </a:bodyPr>
          <a:lstStyle/>
          <a:p>
            <a:pPr lvl="0"/>
            <a:r>
              <a:rPr lang="en-GB" dirty="0" err="1">
                <a:latin typeface="Calibri   "/>
              </a:rPr>
              <a:t>Vilt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þú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að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að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Sameyki</a:t>
            </a:r>
            <a:r>
              <a:rPr lang="en-GB" dirty="0">
                <a:latin typeface="Calibri   "/>
              </a:rPr>
              <a:t> </a:t>
            </a:r>
            <a:r>
              <a:rPr lang="en-GB" dirty="0" err="1">
                <a:latin typeface="Calibri   "/>
              </a:rPr>
              <a:t>fari</a:t>
            </a:r>
            <a:r>
              <a:rPr lang="en-GB" dirty="0">
                <a:latin typeface="Calibri   "/>
              </a:rPr>
              <a:t> í </a:t>
            </a:r>
            <a:r>
              <a:rPr lang="en-GB" dirty="0" err="1">
                <a:latin typeface="Calibri   "/>
              </a:rPr>
              <a:t>atkvæðagreiðslu</a:t>
            </a:r>
            <a:r>
              <a:rPr lang="en-GB" dirty="0">
                <a:latin typeface="Calibri   "/>
              </a:rPr>
              <a:t> um </a:t>
            </a:r>
            <a:r>
              <a:rPr lang="en-GB" dirty="0" err="1">
                <a:latin typeface="Calibri   "/>
              </a:rPr>
              <a:t>verkfallsaðgerðir</a:t>
            </a:r>
            <a:endParaRPr lang="en-GB" sz="3600" dirty="0">
              <a:latin typeface="Calibri   "/>
            </a:endParaRPr>
          </a:p>
          <a:p>
            <a:pPr lvl="0"/>
            <a:endParaRPr lang="en-GB" sz="1800" dirty="0">
              <a:latin typeface="Calibri   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F1D9BB-5DEE-4828-93E3-574174756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373977"/>
              </p:ext>
            </p:extLst>
          </p:nvPr>
        </p:nvGraphicFramePr>
        <p:xfrm>
          <a:off x="4081670" y="2504661"/>
          <a:ext cx="6202016" cy="362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F0F88D-3DB9-445C-B5C9-BB4C542844DA}"/>
              </a:ext>
            </a:extLst>
          </p:cNvPr>
          <p:cNvSpPr txBox="1"/>
          <p:nvPr/>
        </p:nvSpPr>
        <p:spPr>
          <a:xfrm>
            <a:off x="1333500" y="2844800"/>
            <a:ext cx="261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is-IS" sz="2800" dirty="0"/>
              <a:t>Já  133</a:t>
            </a:r>
          </a:p>
          <a:p>
            <a:endParaRPr lang="is-IS" sz="2800" dirty="0"/>
          </a:p>
          <a:p>
            <a:r>
              <a:rPr lang="is-IS" sz="2800" dirty="0"/>
              <a:t>Nei  3</a:t>
            </a:r>
          </a:p>
          <a:p>
            <a:endParaRPr lang="is-IS" sz="2800" dirty="0"/>
          </a:p>
          <a:p>
            <a:r>
              <a:rPr lang="is-IS" sz="2800" dirty="0"/>
              <a:t>Veit ekki  2</a:t>
            </a:r>
          </a:p>
        </p:txBody>
      </p:sp>
    </p:spTree>
    <p:extLst>
      <p:ext uri="{BB962C8B-B14F-4D97-AF65-F5344CB8AC3E}">
        <p14:creationId xmlns:p14="http://schemas.microsoft.com/office/powerpoint/2010/main" val="55761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26141"/>
            <a:ext cx="9664700" cy="1064870"/>
          </a:xfrm>
        </p:spPr>
        <p:txBody>
          <a:bodyPr>
            <a:normAutofit/>
          </a:bodyPr>
          <a:lstStyle/>
          <a:p>
            <a:r>
              <a:rPr lang="en-GB" sz="3800" dirty="0" err="1"/>
              <a:t>Skoðanakönnun</a:t>
            </a:r>
            <a:r>
              <a:rPr lang="en-GB" sz="3800" dirty="0"/>
              <a:t> </a:t>
            </a:r>
            <a:r>
              <a:rPr lang="en-GB" sz="3800" dirty="0" err="1"/>
              <a:t>meðal</a:t>
            </a:r>
            <a:r>
              <a:rPr lang="en-GB" sz="3800" dirty="0"/>
              <a:t> </a:t>
            </a:r>
            <a:r>
              <a:rPr lang="en-GB" sz="3800" dirty="0" err="1"/>
              <a:t>trúnaðarmanna</a:t>
            </a:r>
            <a:r>
              <a:rPr lang="en-GB" sz="3800" dirty="0"/>
              <a:t> 22. </a:t>
            </a:r>
            <a:r>
              <a:rPr lang="en-GB" sz="3800" dirty="0" err="1"/>
              <a:t>janúar</a:t>
            </a:r>
            <a:endParaRPr lang="en-GB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199" y="1666754"/>
            <a:ext cx="8654005" cy="4722471"/>
          </a:xfrm>
        </p:spPr>
        <p:txBody>
          <a:bodyPr>
            <a:noAutofit/>
          </a:bodyPr>
          <a:lstStyle/>
          <a:p>
            <a:r>
              <a:rPr lang="is-IS" dirty="0"/>
              <a:t>Telur þú að félagar í Sameyki á þínum vinnustað myndu styðja </a:t>
            </a:r>
          </a:p>
          <a:p>
            <a:r>
              <a:rPr lang="is-IS" dirty="0"/>
              <a:t>verkfallsaðgerðir?</a:t>
            </a:r>
          </a:p>
          <a:p>
            <a:pPr lvl="0"/>
            <a:endParaRPr lang="is-IS" sz="1800" dirty="0">
              <a:latin typeface="Calibri   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CCDAE6-C585-47C7-95A4-8B3B18337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820015"/>
              </p:ext>
            </p:extLst>
          </p:nvPr>
        </p:nvGraphicFramePr>
        <p:xfrm>
          <a:off x="4343400" y="2317906"/>
          <a:ext cx="5905500" cy="354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0D7DDB-F7A7-49C6-BD94-2C687F9B6EC8}"/>
              </a:ext>
            </a:extLst>
          </p:cNvPr>
          <p:cNvSpPr txBox="1"/>
          <p:nvPr/>
        </p:nvSpPr>
        <p:spPr>
          <a:xfrm>
            <a:off x="1333500" y="3327400"/>
            <a:ext cx="261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is-IS" sz="2800" dirty="0"/>
              <a:t>Já  104</a:t>
            </a:r>
          </a:p>
          <a:p>
            <a:endParaRPr lang="is-IS" sz="2800" dirty="0"/>
          </a:p>
          <a:p>
            <a:r>
              <a:rPr lang="is-IS" sz="2800" dirty="0"/>
              <a:t>Nei  13</a:t>
            </a:r>
          </a:p>
          <a:p>
            <a:endParaRPr lang="is-IS" sz="2800" dirty="0"/>
          </a:p>
          <a:p>
            <a:r>
              <a:rPr lang="is-IS" sz="2800" dirty="0"/>
              <a:t>Veit ekki  21</a:t>
            </a:r>
          </a:p>
        </p:txBody>
      </p:sp>
    </p:spTree>
    <p:extLst>
      <p:ext uri="{BB962C8B-B14F-4D97-AF65-F5344CB8AC3E}">
        <p14:creationId xmlns:p14="http://schemas.microsoft.com/office/powerpoint/2010/main" val="426746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726141"/>
            <a:ext cx="10429461" cy="1064870"/>
          </a:xfrm>
        </p:spPr>
        <p:txBody>
          <a:bodyPr>
            <a:normAutofit/>
          </a:bodyPr>
          <a:lstStyle/>
          <a:p>
            <a:r>
              <a:rPr lang="en-GB" sz="3800" dirty="0" err="1"/>
              <a:t>Vilji</a:t>
            </a:r>
            <a:r>
              <a:rPr lang="en-GB" sz="3800" dirty="0"/>
              <a:t> </a:t>
            </a:r>
            <a:r>
              <a:rPr lang="en-GB" sz="3800" dirty="0" err="1"/>
              <a:t>félagsmanna</a:t>
            </a:r>
            <a:r>
              <a:rPr lang="en-GB" sz="3800" dirty="0"/>
              <a:t> </a:t>
            </a:r>
            <a:r>
              <a:rPr lang="en-GB" sz="3800" dirty="0" err="1"/>
              <a:t>til</a:t>
            </a:r>
            <a:r>
              <a:rPr lang="en-GB" sz="3800" dirty="0"/>
              <a:t> </a:t>
            </a:r>
            <a:r>
              <a:rPr lang="en-GB" sz="3800" dirty="0" err="1"/>
              <a:t>að</a:t>
            </a:r>
            <a:r>
              <a:rPr lang="en-GB" sz="3800" dirty="0"/>
              <a:t> ganga </a:t>
            </a:r>
            <a:r>
              <a:rPr lang="en-GB" sz="3800" dirty="0" err="1"/>
              <a:t>til</a:t>
            </a:r>
            <a:r>
              <a:rPr lang="en-GB" sz="3800" dirty="0"/>
              <a:t> </a:t>
            </a:r>
            <a:r>
              <a:rPr lang="en-GB" sz="3800" dirty="0" err="1"/>
              <a:t>atkvæðagreiðslu</a:t>
            </a:r>
            <a:endParaRPr lang="en-GB" sz="3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CCC0A-2638-4627-85E6-E753DDE3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6" y="1425626"/>
            <a:ext cx="2910715" cy="54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4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199" y="726141"/>
            <a:ext cx="10429461" cy="1064870"/>
          </a:xfrm>
        </p:spPr>
        <p:txBody>
          <a:bodyPr>
            <a:normAutofit/>
          </a:bodyPr>
          <a:lstStyle/>
          <a:p>
            <a:r>
              <a:rPr lang="en-GB" sz="3800" dirty="0" err="1"/>
              <a:t>Vilji</a:t>
            </a:r>
            <a:r>
              <a:rPr lang="en-GB" sz="3800" dirty="0"/>
              <a:t> </a:t>
            </a:r>
            <a:r>
              <a:rPr lang="en-GB" sz="3800" dirty="0" err="1"/>
              <a:t>félagsmanna</a:t>
            </a:r>
            <a:r>
              <a:rPr lang="en-GB" sz="3800" dirty="0"/>
              <a:t> </a:t>
            </a:r>
            <a:r>
              <a:rPr lang="en-GB" sz="3800" dirty="0" err="1"/>
              <a:t>til</a:t>
            </a:r>
            <a:r>
              <a:rPr lang="en-GB" sz="3800" dirty="0"/>
              <a:t> </a:t>
            </a:r>
            <a:r>
              <a:rPr lang="en-GB" sz="3800" dirty="0" err="1"/>
              <a:t>að</a:t>
            </a:r>
            <a:r>
              <a:rPr lang="en-GB" sz="3800" dirty="0"/>
              <a:t> ganga </a:t>
            </a:r>
            <a:r>
              <a:rPr lang="en-GB" sz="3800" dirty="0" err="1"/>
              <a:t>til</a:t>
            </a:r>
            <a:r>
              <a:rPr lang="en-GB" sz="3800" dirty="0"/>
              <a:t> </a:t>
            </a:r>
            <a:r>
              <a:rPr lang="en-GB" sz="3800" dirty="0" err="1"/>
              <a:t>atkvæðagreiðslu</a:t>
            </a:r>
            <a:endParaRPr lang="en-GB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031C7-2F4E-47BD-9747-AA3C5A0A6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11" y="1439428"/>
            <a:ext cx="3031740" cy="54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3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55C0-7A19-4FC2-B1BD-24BEBE48A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1" y="1166070"/>
            <a:ext cx="10821798" cy="1079849"/>
          </a:xfrm>
        </p:spPr>
        <p:txBody>
          <a:bodyPr>
            <a:noAutofit/>
          </a:bodyPr>
          <a:lstStyle/>
          <a:p>
            <a:r>
              <a:rPr lang="en-US" sz="3600" dirty="0" err="1"/>
              <a:t>Styður</a:t>
            </a:r>
            <a:r>
              <a:rPr lang="en-US" sz="3600" dirty="0"/>
              <a:t> </a:t>
            </a:r>
            <a:r>
              <a:rPr lang="en-US" sz="3600" dirty="0" err="1"/>
              <a:t>þú</a:t>
            </a:r>
            <a:r>
              <a:rPr lang="en-US" sz="3600" dirty="0"/>
              <a:t> </a:t>
            </a:r>
            <a:r>
              <a:rPr lang="en-US" sz="3600" dirty="0" err="1"/>
              <a:t>verkfallsaðgerðir</a:t>
            </a:r>
            <a:r>
              <a:rPr lang="en-US" sz="3600" dirty="0"/>
              <a:t> </a:t>
            </a:r>
            <a:r>
              <a:rPr lang="en-US" sz="3600" dirty="0" err="1"/>
              <a:t>til</a:t>
            </a:r>
            <a:r>
              <a:rPr lang="en-US" sz="3600" dirty="0"/>
              <a:t> </a:t>
            </a:r>
            <a:r>
              <a:rPr lang="en-US" sz="3600" dirty="0" err="1"/>
              <a:t>að</a:t>
            </a:r>
            <a:r>
              <a:rPr lang="en-US" sz="3600" dirty="0"/>
              <a:t> </a:t>
            </a:r>
            <a:r>
              <a:rPr lang="en-US" sz="3600" dirty="0" err="1"/>
              <a:t>þrýsta</a:t>
            </a:r>
            <a:r>
              <a:rPr lang="en-US" sz="3600" dirty="0"/>
              <a:t> á um </a:t>
            </a:r>
            <a:r>
              <a:rPr lang="en-US" sz="3600" dirty="0" err="1"/>
              <a:t>kröfur</a:t>
            </a:r>
            <a:r>
              <a:rPr lang="en-US" sz="3600" dirty="0"/>
              <a:t> </a:t>
            </a:r>
            <a:r>
              <a:rPr lang="en-US" sz="3600" dirty="0" err="1"/>
              <a:t>okkar</a:t>
            </a:r>
            <a:r>
              <a:rPr lang="en-US" sz="3600" dirty="0"/>
              <a:t>?</a:t>
            </a:r>
            <a:endParaRPr lang="is-I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966EF-1FC8-4FC4-963D-68CBD0EC1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8E4AE-B760-46DF-81F9-70B8692D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521" y="1935526"/>
            <a:ext cx="3952962" cy="46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9323-8BE0-499D-92FB-54E8AF2D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15737"/>
            <a:ext cx="9300594" cy="830510"/>
          </a:xfrm>
        </p:spPr>
        <p:txBody>
          <a:bodyPr>
            <a:normAutofit/>
          </a:bodyPr>
          <a:lstStyle/>
          <a:p>
            <a:r>
              <a:rPr lang="en-US" sz="3600" dirty="0" err="1"/>
              <a:t>Greint</a:t>
            </a:r>
            <a:r>
              <a:rPr lang="en-US" sz="3600" dirty="0"/>
              <a:t> </a:t>
            </a:r>
            <a:r>
              <a:rPr lang="en-US" sz="3600" dirty="0" err="1"/>
              <a:t>eftir</a:t>
            </a:r>
            <a:r>
              <a:rPr lang="en-US" sz="3600" dirty="0"/>
              <a:t> </a:t>
            </a:r>
            <a:r>
              <a:rPr lang="en-US" sz="3600" dirty="0" err="1"/>
              <a:t>vinnuveitendum</a:t>
            </a:r>
            <a:endParaRPr lang="is-I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A75DF-1A0E-4FC0-9208-D18BAB3CB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D299F-ED52-4B75-AB66-1FFD16BC9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48" y="2528668"/>
            <a:ext cx="62198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26141"/>
            <a:ext cx="9232900" cy="1064870"/>
          </a:xfrm>
        </p:spPr>
        <p:txBody>
          <a:bodyPr>
            <a:normAutofit fontScale="90000"/>
          </a:bodyPr>
          <a:lstStyle/>
          <a:p>
            <a:r>
              <a:rPr lang="en-GB" sz="3800" dirty="0" err="1"/>
              <a:t>Verkfallsdagatal</a:t>
            </a:r>
            <a:r>
              <a:rPr lang="en-GB" sz="3800" dirty="0"/>
              <a:t> - </a:t>
            </a:r>
            <a:r>
              <a:rPr lang="en-GB" sz="3800" dirty="0" err="1"/>
              <a:t>drög</a:t>
            </a:r>
            <a:br>
              <a:rPr lang="en-GB" sz="3800" dirty="0"/>
            </a:br>
            <a:br>
              <a:rPr lang="en-GB" sz="3800" dirty="0"/>
            </a:br>
            <a:endParaRPr lang="en-GB" sz="3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0BFCA-1D9B-44DA-98A3-4FF5BD7E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0140"/>
            <a:ext cx="9950824" cy="51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0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286</Words>
  <Application>Microsoft Office PowerPoint</Application>
  <PresentationFormat>Widescreen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  </vt:lpstr>
      <vt:lpstr>Calibri Light</vt:lpstr>
      <vt:lpstr>Courier New</vt:lpstr>
      <vt:lpstr>Helvetica</vt:lpstr>
      <vt:lpstr>Helvetica Neue</vt:lpstr>
      <vt:lpstr>Times New Roman</vt:lpstr>
      <vt:lpstr>Office Theme</vt:lpstr>
      <vt:lpstr>Undirbúningur verkfalla 2020</vt:lpstr>
      <vt:lpstr>Samningar lausir 31. mars 2019   </vt:lpstr>
      <vt:lpstr>Skoðanakönnun meðal trúnaðarmanna 22. janúar</vt:lpstr>
      <vt:lpstr>Skoðanakönnun meðal trúnaðarmanna 22. janúar</vt:lpstr>
      <vt:lpstr>Vilji félagsmanna til að ganga til atkvæðagreiðslu</vt:lpstr>
      <vt:lpstr>Vilji félagsmanna til að ganga til atkvæðagreiðslu</vt:lpstr>
      <vt:lpstr>Styður þú verkfallsaðgerðir til að þrýsta á um kröfur okkar?</vt:lpstr>
      <vt:lpstr>Greint eftir vinnuveitendum</vt:lpstr>
      <vt:lpstr>Verkfallsdagatal - drög  </vt:lpstr>
      <vt:lpstr>Verkfallsdagatal - drög  </vt:lpstr>
      <vt:lpstr>Sérstakar stofnanir sem yrðu í ótímabundnu verkfalli frá upphafi  </vt:lpstr>
      <vt:lpstr>Hvernig greiða félagsmenn atkvæði um verkfall?  </vt:lpstr>
      <vt:lpstr>Upplýsingar verða komnar á heimasíðu fyrir helgi  </vt:lpstr>
      <vt:lpstr>Takk fyrir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Fulltrúaráðsfundur</dc:title>
  <dc:creator>Árni Stefán</dc:creator>
  <cp:lastModifiedBy>Þórarinn Eyfjörð</cp:lastModifiedBy>
  <cp:revision>56</cp:revision>
  <cp:lastPrinted>2020-01-23T09:46:50Z</cp:lastPrinted>
  <dcterms:created xsi:type="dcterms:W3CDTF">2019-10-15T17:12:18Z</dcterms:created>
  <dcterms:modified xsi:type="dcterms:W3CDTF">2020-02-12T21:29:17Z</dcterms:modified>
</cp:coreProperties>
</file>