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28"/>
  </p:notesMasterIdLst>
  <p:sldIdLst>
    <p:sldId id="268" r:id="rId6"/>
    <p:sldId id="276" r:id="rId7"/>
    <p:sldId id="270" r:id="rId8"/>
    <p:sldId id="290" r:id="rId9"/>
    <p:sldId id="293" r:id="rId10"/>
    <p:sldId id="292" r:id="rId11"/>
    <p:sldId id="294" r:id="rId12"/>
    <p:sldId id="296" r:id="rId13"/>
    <p:sldId id="295" r:id="rId14"/>
    <p:sldId id="299" r:id="rId15"/>
    <p:sldId id="278" r:id="rId16"/>
    <p:sldId id="282" r:id="rId17"/>
    <p:sldId id="281" r:id="rId18"/>
    <p:sldId id="283" r:id="rId19"/>
    <p:sldId id="285" r:id="rId20"/>
    <p:sldId id="286" r:id="rId21"/>
    <p:sldId id="287" r:id="rId22"/>
    <p:sldId id="300" r:id="rId23"/>
    <p:sldId id="301" r:id="rId24"/>
    <p:sldId id="284" r:id="rId25"/>
    <p:sldId id="302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8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Þórarinn Eyfjörð" userId="b5f7d518-fdc1-4837-b060-bda16dff383d" providerId="ADAL" clId="{BFFE5BFE-0D6D-4B9D-A4A4-597CA4165355}"/>
    <pc:docChg chg="modSld">
      <pc:chgData name="Þórarinn Eyfjörð" userId="b5f7d518-fdc1-4837-b060-bda16dff383d" providerId="ADAL" clId="{BFFE5BFE-0D6D-4B9D-A4A4-597CA4165355}" dt="2022-09-28T18:37:22.900" v="21" actId="20577"/>
      <pc:docMkLst>
        <pc:docMk/>
      </pc:docMkLst>
      <pc:sldChg chg="modSp mod">
        <pc:chgData name="Þórarinn Eyfjörð" userId="b5f7d518-fdc1-4837-b060-bda16dff383d" providerId="ADAL" clId="{BFFE5BFE-0D6D-4B9D-A4A4-597CA4165355}" dt="2022-09-28T18:37:22.900" v="21" actId="20577"/>
        <pc:sldMkLst>
          <pc:docMk/>
          <pc:sldMk cId="3213812968" sldId="300"/>
        </pc:sldMkLst>
        <pc:spChg chg="mod">
          <ac:chgData name="Þórarinn Eyfjörð" userId="b5f7d518-fdc1-4837-b060-bda16dff383d" providerId="ADAL" clId="{BFFE5BFE-0D6D-4B9D-A4A4-597CA4165355}" dt="2022-09-28T18:37:22.900" v="21" actId="20577"/>
          <ac:spMkLst>
            <pc:docMk/>
            <pc:sldMk cId="3213812968" sldId="300"/>
            <ac:spMk id="2" creationId="{E9F25925-0C65-DAE5-334A-CFC946269E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2D605-FCE2-43C8-8EA6-7933DE510829}" type="datetimeFigureOut">
              <a:rPr lang="is-IS" smtClean="0"/>
              <a:t>28.9.2022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526C8-02F3-4EF5-8C7B-5F5B9B68620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1851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Forsíða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03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bg>
      <p:bgPr>
        <a:solidFill>
          <a:srgbClr val="EA2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3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27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28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43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Forsíða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67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740588" y="0"/>
            <a:ext cx="3451412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Forsíða</a:t>
            </a:r>
            <a:br>
              <a:rPr lang="en-US"/>
            </a:br>
            <a:r>
              <a:rPr lang="en-US" err="1"/>
              <a:t>með</a:t>
            </a:r>
            <a:r>
              <a:rPr lang="en-US"/>
              <a:t> </a:t>
            </a:r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33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rgbClr val="EA2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3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27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28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790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rgbClr val="002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2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729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2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rgbClr val="00285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55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782560" y="374276"/>
            <a:ext cx="1754265" cy="5020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7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0" y="374276"/>
            <a:ext cx="1754453" cy="513229"/>
          </a:xfrm>
          <a:prstGeom prst="rect">
            <a:avLst/>
          </a:prstGeom>
        </p:spPr>
      </p:pic>
      <p:sp>
        <p:nvSpPr>
          <p:cNvPr id="11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3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14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rgbClr val="002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2963" y="0"/>
            <a:ext cx="372903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6" y="1606460"/>
            <a:ext cx="6983782" cy="44483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0" y="374276"/>
            <a:ext cx="1754453" cy="513228"/>
          </a:xfrm>
          <a:prstGeom prst="rect">
            <a:avLst/>
          </a:prstGeom>
        </p:spPr>
      </p:pic>
      <p:sp>
        <p:nvSpPr>
          <p:cNvPr id="40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4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42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EA2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2963" y="0"/>
            <a:ext cx="372903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6" y="1606460"/>
            <a:ext cx="6983782" cy="44483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1" y="374276"/>
            <a:ext cx="1754450" cy="513228"/>
          </a:xfrm>
          <a:prstGeom prst="rect">
            <a:avLst/>
          </a:prstGeom>
        </p:spPr>
      </p:pic>
      <p:sp>
        <p:nvSpPr>
          <p:cNvPr id="40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4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57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9144000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nobisqui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deniminvenis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berspid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endignatem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exeruptae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illest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asimet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et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molupta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turiti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enes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vendign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atquat.Untia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voluption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exerferae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perehent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deressed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vollata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tiatquam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consecatium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ersperatis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velecuptam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sundipiendi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nonsequ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asinto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ditTe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facientiasi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latisquist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iminciu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ntintem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liae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dolorrumet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omnisciis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adiori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doles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untiis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repel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escia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nimusam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 que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vollupt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ionsentotate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nonet, qui deles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audanih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illesequam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venimolorpor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aliquas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eFerumquia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voloraecerem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recati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exceat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9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7117976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7117976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nobisqui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deniminvenis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berspid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endignatem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exeruptae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illest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asimet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et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molupta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turiti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enes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vendign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atquat.Untia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voluption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exerferae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perehent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deressed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vollata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tiatquam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consecatium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ersperatis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velecuptam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sundipiendi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nonsequ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asinto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ditTe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facientiasi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latisquist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iminciu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ntintem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liae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dolorrumet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omnisciis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adiori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471646" y="0"/>
            <a:ext cx="372035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12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4491318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872162" y="3319463"/>
            <a:ext cx="4491038" cy="2813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21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4491318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2C42"/>
              </a:buClr>
              <a:buSzTx/>
              <a:buFont typeface="Arial" charset="0"/>
              <a:buChar char="•"/>
              <a:tabLst/>
              <a:defRPr lang="en-US" baseline="0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862638" y="3319463"/>
            <a:ext cx="4500562" cy="2813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230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1219200" y="3319463"/>
            <a:ext cx="9144000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9762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1219200" y="3319463"/>
            <a:ext cx="4491318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862638" y="3319463"/>
            <a:ext cx="4491318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37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90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11012"/>
            <a:ext cx="12192000" cy="6835976"/>
          </a:xfr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77059-5B52-7489-3E69-44172778AB89}"/>
              </a:ext>
            </a:extLst>
          </p:cNvPr>
          <p:cNvSpPr txBox="1"/>
          <p:nvPr/>
        </p:nvSpPr>
        <p:spPr>
          <a:xfrm>
            <a:off x="1281488" y="842683"/>
            <a:ext cx="8810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Garamond" panose="02020404030301010803"/>
              </a:rPr>
              <a:t>Umræðan</a:t>
            </a:r>
            <a:r>
              <a:rPr lang="en-US" sz="4000" b="1" dirty="0">
                <a:solidFill>
                  <a:srgbClr val="002060"/>
                </a:solidFill>
                <a:latin typeface="Garamond" panose="02020404030301010803"/>
              </a:rPr>
              <a:t> í </a:t>
            </a:r>
            <a:r>
              <a:rPr lang="en-US" sz="4000" b="1" dirty="0" err="1">
                <a:solidFill>
                  <a:srgbClr val="002060"/>
                </a:solidFill>
                <a:latin typeface="Garamond" panose="02020404030301010803"/>
              </a:rPr>
              <a:t>samfélaginu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DA3126-A708-172B-63A4-8955A78A3056}"/>
              </a:ext>
            </a:extLst>
          </p:cNvPr>
          <p:cNvSpPr txBox="1">
            <a:spLocks/>
          </p:cNvSpPr>
          <p:nvPr/>
        </p:nvSpPr>
        <p:spPr>
          <a:xfrm>
            <a:off x="1598051" y="1805646"/>
            <a:ext cx="3688724" cy="44277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Verðbólga og kaupmáttur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Hagvaxtarauki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Jöfnun launa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Launaþróunartrygging</a:t>
            </a:r>
            <a:endParaRPr lang="is-I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Hækkun á íbúðaverði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Hækkun á leiguverði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Matarkarfan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Sanngjörn skattheimta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DE4300E-0D0F-1BCD-A9C9-CD50C7BBD9D2}"/>
              </a:ext>
            </a:extLst>
          </p:cNvPr>
          <p:cNvSpPr txBox="1">
            <a:spLocks/>
          </p:cNvSpPr>
          <p:nvPr/>
        </p:nvSpPr>
        <p:spPr>
          <a:xfrm>
            <a:off x="6348186" y="1835705"/>
            <a:ext cx="3688724" cy="442772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Matarkarfan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Auðlindir og skattar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Arðgreiðslur og skattar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Velferðarkerfið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Umönnun nákominna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Samlokukynslóðin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Ungt fólk og framtíðin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Kynbundinn launamunur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69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77059-5B52-7489-3E69-44172778AB89}"/>
              </a:ext>
            </a:extLst>
          </p:cNvPr>
          <p:cNvSpPr txBox="1"/>
          <p:nvPr/>
        </p:nvSpPr>
        <p:spPr>
          <a:xfrm>
            <a:off x="1281488" y="842683"/>
            <a:ext cx="8810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Reynslan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af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síðustu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kjarasamningum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DA3126-A708-172B-63A4-8955A78A305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Launaþróun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Stytting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vinnuvikunnar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Hagvaxtarauki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Jöfnun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launa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milli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markaða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Samantekt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af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umræðu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innan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félagsins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8263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AFEBB0-2AC4-9562-0338-48B5A106DCA1}"/>
              </a:ext>
            </a:extLst>
          </p:cNvPr>
          <p:cNvSpPr txBox="1">
            <a:spLocks/>
          </p:cNvSpPr>
          <p:nvPr/>
        </p:nvSpPr>
        <p:spPr>
          <a:xfrm>
            <a:off x="1017662" y="706956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8000" b="1" kern="1200">
                <a:solidFill>
                  <a:srgbClr val="0028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002060"/>
                </a:solidFill>
                <a:latin typeface="Garamond" panose="02020404030301010803"/>
                <a:ea typeface="+mn-ea"/>
                <a:cs typeface="+mn-cs"/>
              </a:rPr>
              <a:t>Launaþróun</a:t>
            </a:r>
            <a:endParaRPr lang="is-IS" sz="4000" dirty="0">
              <a:solidFill>
                <a:srgbClr val="002060"/>
              </a:solidFill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1D5A26-BEE1-C8BF-BD2D-FC77F43B26AF}"/>
              </a:ext>
            </a:extLst>
          </p:cNvPr>
          <p:cNvSpPr txBox="1">
            <a:spLocks/>
          </p:cNvSpPr>
          <p:nvPr/>
        </p:nvSpPr>
        <p:spPr>
          <a:xfrm>
            <a:off x="838200" y="2032519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2060"/>
                </a:solidFill>
              </a:rPr>
              <a:t>1. </a:t>
            </a:r>
            <a:r>
              <a:rPr lang="en-GB" dirty="0" err="1">
                <a:solidFill>
                  <a:srgbClr val="002060"/>
                </a:solidFill>
              </a:rPr>
              <a:t>apríl</a:t>
            </a:r>
            <a:r>
              <a:rPr lang="en-GB" dirty="0">
                <a:solidFill>
                  <a:srgbClr val="002060"/>
                </a:solidFill>
              </a:rPr>
              <a:t> 2019	17.000 kr.</a:t>
            </a:r>
          </a:p>
          <a:p>
            <a:r>
              <a:rPr lang="en-GB" dirty="0">
                <a:solidFill>
                  <a:srgbClr val="002060"/>
                </a:solidFill>
              </a:rPr>
              <a:t>1. </a:t>
            </a:r>
            <a:r>
              <a:rPr lang="en-GB" dirty="0" err="1">
                <a:solidFill>
                  <a:srgbClr val="002060"/>
                </a:solidFill>
              </a:rPr>
              <a:t>apríl</a:t>
            </a:r>
            <a:r>
              <a:rPr lang="en-GB" dirty="0">
                <a:solidFill>
                  <a:srgbClr val="002060"/>
                </a:solidFill>
              </a:rPr>
              <a:t> 2020	24.000 kr.</a:t>
            </a:r>
          </a:p>
          <a:p>
            <a:r>
              <a:rPr lang="en-GB" dirty="0">
                <a:solidFill>
                  <a:srgbClr val="002060"/>
                </a:solidFill>
              </a:rPr>
              <a:t>1. </a:t>
            </a:r>
            <a:r>
              <a:rPr lang="en-GB" dirty="0" err="1">
                <a:solidFill>
                  <a:srgbClr val="002060"/>
                </a:solidFill>
              </a:rPr>
              <a:t>janúar</a:t>
            </a:r>
            <a:r>
              <a:rPr lang="en-GB" dirty="0">
                <a:solidFill>
                  <a:srgbClr val="002060"/>
                </a:solidFill>
              </a:rPr>
              <a:t> 2021	24.000 kr.</a:t>
            </a:r>
          </a:p>
          <a:p>
            <a:r>
              <a:rPr lang="en-GB" u="sng" dirty="0">
                <a:solidFill>
                  <a:srgbClr val="002060"/>
                </a:solidFill>
              </a:rPr>
              <a:t>1. </a:t>
            </a:r>
            <a:r>
              <a:rPr lang="en-GB" u="sng" dirty="0" err="1">
                <a:solidFill>
                  <a:srgbClr val="002060"/>
                </a:solidFill>
              </a:rPr>
              <a:t>janúar</a:t>
            </a:r>
            <a:r>
              <a:rPr lang="en-GB" u="sng" dirty="0">
                <a:solidFill>
                  <a:srgbClr val="002060"/>
                </a:solidFill>
              </a:rPr>
              <a:t> 2022	25.000 kr.</a:t>
            </a:r>
          </a:p>
          <a:p>
            <a:pPr marL="0" indent="0">
              <a:buFont typeface="Arial"/>
              <a:buNone/>
            </a:pPr>
            <a:r>
              <a:rPr lang="en-GB" dirty="0">
                <a:solidFill>
                  <a:srgbClr val="002060"/>
                </a:solidFill>
              </a:rPr>
              <a:t>   </a:t>
            </a:r>
            <a:r>
              <a:rPr lang="en-GB" dirty="0" err="1">
                <a:solidFill>
                  <a:srgbClr val="002060"/>
                </a:solidFill>
              </a:rPr>
              <a:t>Samtals</a:t>
            </a:r>
            <a:r>
              <a:rPr lang="en-GB" dirty="0">
                <a:solidFill>
                  <a:srgbClr val="002060"/>
                </a:solidFill>
              </a:rPr>
              <a:t>		90.000 kr.</a:t>
            </a:r>
            <a:endParaRPr lang="is-I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0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E18E34-E205-3128-5EAE-6476348C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41" y="348458"/>
            <a:ext cx="8093767" cy="65095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43FA86-1068-C2E3-3E51-2A5FD38B53AA}"/>
              </a:ext>
            </a:extLst>
          </p:cNvPr>
          <p:cNvSpPr txBox="1">
            <a:spLocks/>
          </p:cNvSpPr>
          <p:nvPr/>
        </p:nvSpPr>
        <p:spPr>
          <a:xfrm>
            <a:off x="3683127" y="348458"/>
            <a:ext cx="10773508" cy="10219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8000" b="1" kern="1200">
                <a:solidFill>
                  <a:srgbClr val="0028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err="1"/>
              <a:t>Samanburður</a:t>
            </a:r>
            <a:r>
              <a:rPr lang="en-GB" sz="3200" dirty="0"/>
              <a:t> á milli </a:t>
            </a:r>
            <a:r>
              <a:rPr lang="en-GB" sz="3200" dirty="0" err="1"/>
              <a:t>markaða</a:t>
            </a:r>
            <a:endParaRPr lang="is-IS" sz="3200" dirty="0"/>
          </a:p>
        </p:txBody>
      </p:sp>
    </p:spTree>
    <p:extLst>
      <p:ext uri="{BB962C8B-B14F-4D97-AF65-F5344CB8AC3E}">
        <p14:creationId xmlns:p14="http://schemas.microsoft.com/office/powerpoint/2010/main" val="145080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8BF5B-6815-70E8-91CE-F57978840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1" y="887768"/>
            <a:ext cx="11599558" cy="59702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43FA86-1068-C2E3-3E51-2A5FD38B53AA}"/>
              </a:ext>
            </a:extLst>
          </p:cNvPr>
          <p:cNvSpPr txBox="1">
            <a:spLocks/>
          </p:cNvSpPr>
          <p:nvPr/>
        </p:nvSpPr>
        <p:spPr>
          <a:xfrm>
            <a:off x="2764269" y="1211021"/>
            <a:ext cx="10773508" cy="10219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8000" b="1" kern="1200">
                <a:solidFill>
                  <a:srgbClr val="0028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err="1"/>
              <a:t>Samanburður</a:t>
            </a:r>
            <a:r>
              <a:rPr lang="en-GB" sz="3200" dirty="0"/>
              <a:t> á milli </a:t>
            </a:r>
            <a:r>
              <a:rPr lang="en-GB" sz="3200" dirty="0" err="1"/>
              <a:t>markaða</a:t>
            </a:r>
            <a:endParaRPr lang="is-IS" sz="3200" dirty="0"/>
          </a:p>
        </p:txBody>
      </p:sp>
    </p:spTree>
    <p:extLst>
      <p:ext uri="{BB962C8B-B14F-4D97-AF65-F5344CB8AC3E}">
        <p14:creationId xmlns:p14="http://schemas.microsoft.com/office/powerpoint/2010/main" val="3897840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AFEBB0-2AC4-9562-0338-48B5A106DCA1}"/>
              </a:ext>
            </a:extLst>
          </p:cNvPr>
          <p:cNvSpPr txBox="1">
            <a:spLocks/>
          </p:cNvSpPr>
          <p:nvPr/>
        </p:nvSpPr>
        <p:spPr>
          <a:xfrm>
            <a:off x="1017662" y="706956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8000" b="1" kern="1200">
                <a:solidFill>
                  <a:srgbClr val="0028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cs typeface="Calibri"/>
              </a:rPr>
              <a:t>Stytting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vinnuvikunnar</a:t>
            </a:r>
            <a:endParaRPr lang="is-IS" sz="7200" dirty="0">
              <a:solidFill>
                <a:srgbClr val="002060"/>
              </a:solidFill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A06F7C-2E94-C61C-9CB9-E92CB6712037}"/>
              </a:ext>
            </a:extLst>
          </p:cNvPr>
          <p:cNvSpPr txBox="1">
            <a:spLocks/>
          </p:cNvSpPr>
          <p:nvPr/>
        </p:nvSpPr>
        <p:spPr>
          <a:xfrm>
            <a:off x="838200" y="2160502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solidFill>
                  <a:srgbClr val="002060"/>
                </a:solidFill>
              </a:rPr>
              <a:t>Dagvinna</a:t>
            </a:r>
            <a:endParaRPr lang="en-GB" dirty="0">
              <a:solidFill>
                <a:srgbClr val="002060"/>
              </a:solidFill>
            </a:endParaRPr>
          </a:p>
          <a:p>
            <a:pPr lvl="1"/>
            <a:r>
              <a:rPr lang="en-GB" dirty="0" err="1">
                <a:solidFill>
                  <a:srgbClr val="002060"/>
                </a:solidFill>
              </a:rPr>
              <a:t>Neysluhlé</a:t>
            </a:r>
            <a:endParaRPr lang="en-GB" dirty="0">
              <a:solidFill>
                <a:srgbClr val="002060"/>
              </a:solidFill>
            </a:endParaRPr>
          </a:p>
          <a:p>
            <a:pPr lvl="1"/>
            <a:r>
              <a:rPr lang="en-GB" dirty="0" err="1">
                <a:solidFill>
                  <a:srgbClr val="002060"/>
                </a:solidFill>
              </a:rPr>
              <a:t>Skrepp</a:t>
            </a:r>
            <a:endParaRPr lang="en-GB" dirty="0">
              <a:solidFill>
                <a:srgbClr val="002060"/>
              </a:solidFill>
            </a:endParaRPr>
          </a:p>
          <a:p>
            <a:pPr lvl="1"/>
            <a:r>
              <a:rPr lang="en-GB" dirty="0" err="1">
                <a:solidFill>
                  <a:srgbClr val="002060"/>
                </a:solidFill>
              </a:rPr>
              <a:t>Mönnun</a:t>
            </a:r>
            <a:r>
              <a:rPr lang="en-GB" dirty="0">
                <a:solidFill>
                  <a:srgbClr val="002060"/>
                </a:solidFill>
              </a:rPr>
              <a:t> (</a:t>
            </a:r>
            <a:r>
              <a:rPr lang="en-GB" dirty="0" err="1">
                <a:solidFill>
                  <a:srgbClr val="002060"/>
                </a:solidFill>
              </a:rPr>
              <a:t>leik</a:t>
            </a:r>
            <a:r>
              <a:rPr lang="en-GB" dirty="0">
                <a:solidFill>
                  <a:srgbClr val="002060"/>
                </a:solidFill>
              </a:rPr>
              <a:t>- og </a:t>
            </a:r>
            <a:r>
              <a:rPr lang="en-GB" dirty="0" err="1">
                <a:solidFill>
                  <a:srgbClr val="002060"/>
                </a:solidFill>
              </a:rPr>
              <a:t>grunnskóli</a:t>
            </a:r>
            <a:r>
              <a:rPr lang="en-GB" dirty="0">
                <a:solidFill>
                  <a:srgbClr val="002060"/>
                </a:solidFill>
              </a:rPr>
              <a:t>)</a:t>
            </a:r>
          </a:p>
          <a:p>
            <a:r>
              <a:rPr lang="en-GB" dirty="0" err="1">
                <a:solidFill>
                  <a:srgbClr val="002060"/>
                </a:solidFill>
              </a:rPr>
              <a:t>Vaktavinna</a:t>
            </a:r>
            <a:endParaRPr lang="en-GB" dirty="0">
              <a:solidFill>
                <a:srgbClr val="002060"/>
              </a:solidFill>
            </a:endParaRPr>
          </a:p>
          <a:p>
            <a:pPr lvl="1"/>
            <a:r>
              <a:rPr lang="en-GB" dirty="0">
                <a:solidFill>
                  <a:srgbClr val="002060"/>
                </a:solidFill>
              </a:rPr>
              <a:t>12 </a:t>
            </a:r>
            <a:r>
              <a:rPr lang="en-GB" dirty="0" err="1">
                <a:solidFill>
                  <a:srgbClr val="002060"/>
                </a:solidFill>
              </a:rPr>
              <a:t>tíma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kerfin</a:t>
            </a:r>
            <a:endParaRPr lang="en-GB" dirty="0">
              <a:solidFill>
                <a:srgbClr val="002060"/>
              </a:solidFill>
            </a:endParaRPr>
          </a:p>
          <a:p>
            <a:pPr lvl="1"/>
            <a:r>
              <a:rPr lang="en-GB" dirty="0" err="1">
                <a:solidFill>
                  <a:srgbClr val="002060"/>
                </a:solidFill>
              </a:rPr>
              <a:t>Vaktahvati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91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FACCC5-E7D8-9337-4C99-14F63FE58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993" y="863323"/>
            <a:ext cx="6657975" cy="57531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0BE0A0-5148-11C7-F644-DBA99BAE3637}"/>
              </a:ext>
            </a:extLst>
          </p:cNvPr>
          <p:cNvSpPr txBox="1">
            <a:spLocks/>
          </p:cNvSpPr>
          <p:nvPr/>
        </p:nvSpPr>
        <p:spPr>
          <a:xfrm>
            <a:off x="3491325" y="-121789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8000" b="1" kern="1200">
                <a:solidFill>
                  <a:srgbClr val="0028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cs typeface="Calibri"/>
              </a:rPr>
              <a:t>Hagvaxtarauki</a:t>
            </a:r>
            <a:endParaRPr lang="is-IS" sz="7200" dirty="0">
              <a:solidFill>
                <a:srgbClr val="002060"/>
              </a:solidFill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05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AFEBB0-2AC4-9562-0338-48B5A106DCA1}"/>
              </a:ext>
            </a:extLst>
          </p:cNvPr>
          <p:cNvSpPr txBox="1">
            <a:spLocks/>
          </p:cNvSpPr>
          <p:nvPr/>
        </p:nvSpPr>
        <p:spPr>
          <a:xfrm>
            <a:off x="1017662" y="706956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8000" b="1" kern="1200">
                <a:solidFill>
                  <a:srgbClr val="0028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cs typeface="Calibri"/>
              </a:rPr>
              <a:t>Jöfnun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launa</a:t>
            </a:r>
            <a:r>
              <a:rPr lang="en-US" sz="4000" dirty="0">
                <a:cs typeface="Calibri"/>
              </a:rPr>
              <a:t> milli </a:t>
            </a:r>
            <a:r>
              <a:rPr lang="en-US" sz="4000" dirty="0" err="1">
                <a:cs typeface="Calibri"/>
              </a:rPr>
              <a:t>markaða</a:t>
            </a:r>
            <a:endParaRPr lang="is-IS" sz="7200" dirty="0">
              <a:solidFill>
                <a:srgbClr val="002060"/>
              </a:solidFill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A06F7C-2E94-C61C-9CB9-E92CB6712037}"/>
              </a:ext>
            </a:extLst>
          </p:cNvPr>
          <p:cNvSpPr txBox="1">
            <a:spLocks/>
          </p:cNvSpPr>
          <p:nvPr/>
        </p:nvSpPr>
        <p:spPr>
          <a:xfrm>
            <a:off x="658738" y="1984989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2400" b="0" i="0" dirty="0">
                <a:solidFill>
                  <a:srgbClr val="002060"/>
                </a:solidFill>
                <a:effectLst/>
                <a:latin typeface="Overpass"/>
              </a:rPr>
              <a:t>Árið 2016 sömdu ríki, sveitarfélög og heildarsamtök launafólks um breytingar á skipan lífeyrismála opinberra starfsmanna:</a:t>
            </a:r>
            <a:br>
              <a:rPr lang="is-IS" sz="2400" b="0" i="0" dirty="0">
                <a:solidFill>
                  <a:srgbClr val="002060"/>
                </a:solidFill>
                <a:effectLst/>
                <a:latin typeface="Overpass"/>
              </a:rPr>
            </a:br>
            <a:endParaRPr lang="is-IS" sz="2400" b="0" i="0" dirty="0">
              <a:solidFill>
                <a:srgbClr val="002060"/>
              </a:solidFill>
              <a:effectLst/>
              <a:latin typeface="Overpass"/>
            </a:endParaRPr>
          </a:p>
          <a:p>
            <a:pPr algn="just"/>
            <a:r>
              <a:rPr lang="is-IS" sz="2400" b="0" i="0" dirty="0">
                <a:solidFill>
                  <a:srgbClr val="002060"/>
                </a:solidFill>
                <a:effectLst/>
                <a:latin typeface="Overpass"/>
              </a:rPr>
              <a:t>Markmið samkomulagsins var að tryggja sjálfbærni lífeyriskerfisins og kjör launafólks á opinberum og almennum vinnumarkaði yrðu jöfnuð eins og kostur er. </a:t>
            </a:r>
          </a:p>
          <a:p>
            <a:pPr algn="just"/>
            <a:r>
              <a:rPr lang="is-IS" sz="2400" b="0" i="0" dirty="0">
                <a:solidFill>
                  <a:srgbClr val="002060"/>
                </a:solidFill>
                <a:effectLst/>
                <a:latin typeface="Overpass"/>
              </a:rPr>
              <a:t>Jafnframt var samið um að jafna eigi laun einstakra starfshópa milli opinbera og almenna vinnumarkaðarins til að tryggja að ekki sé kerfislægur launamunur milli markaða. </a:t>
            </a:r>
          </a:p>
          <a:p>
            <a:pPr algn="just"/>
            <a:r>
              <a:rPr lang="is-IS" sz="2400" b="0" i="0" dirty="0">
                <a:solidFill>
                  <a:srgbClr val="002060"/>
                </a:solidFill>
                <a:effectLst/>
                <a:latin typeface="Overpass"/>
              </a:rPr>
              <a:t>Jöfnunin átti að eiga sér stað á 6-10 árum sem þýðir að henni á að vera lokið árið 2026 í síðasta lagi.</a:t>
            </a:r>
            <a:endParaRPr lang="is-IS" sz="2400" dirty="0">
              <a:solidFill>
                <a:srgbClr val="002060"/>
              </a:solidFill>
            </a:endParaRPr>
          </a:p>
          <a:p>
            <a:pPr lvl="1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74979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77059-5B52-7489-3E69-44172778AB89}"/>
              </a:ext>
            </a:extLst>
          </p:cNvPr>
          <p:cNvSpPr txBox="1"/>
          <p:nvPr/>
        </p:nvSpPr>
        <p:spPr>
          <a:xfrm>
            <a:off x="1281488" y="842683"/>
            <a:ext cx="9909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Samantekt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af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umræðu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innan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félagsins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DA3126-A708-172B-63A4-8955A78A305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F25925-0C65-DAE5-334A-CFC946269EB9}"/>
              </a:ext>
            </a:extLst>
          </p:cNvPr>
          <p:cNvSpPr txBox="1">
            <a:spLocks/>
          </p:cNvSpPr>
          <p:nvPr/>
        </p:nvSpPr>
        <p:spPr>
          <a:xfrm>
            <a:off x="838200" y="1881542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u="sng" dirty="0" err="1">
                <a:solidFill>
                  <a:srgbClr val="002060"/>
                </a:solidFill>
              </a:rPr>
              <a:t>Þrjú</a:t>
            </a:r>
            <a:r>
              <a:rPr lang="en-GB" u="sng" dirty="0">
                <a:solidFill>
                  <a:srgbClr val="002060"/>
                </a:solidFill>
              </a:rPr>
              <a:t> </a:t>
            </a:r>
            <a:r>
              <a:rPr lang="en-GB" u="sng" dirty="0" err="1">
                <a:solidFill>
                  <a:srgbClr val="002060"/>
                </a:solidFill>
              </a:rPr>
              <a:t>megin</a:t>
            </a:r>
            <a:r>
              <a:rPr lang="en-GB" u="sng" dirty="0">
                <a:solidFill>
                  <a:srgbClr val="002060"/>
                </a:solidFill>
              </a:rPr>
              <a:t> </a:t>
            </a:r>
            <a:r>
              <a:rPr lang="en-GB" u="sng" dirty="0" err="1">
                <a:solidFill>
                  <a:srgbClr val="002060"/>
                </a:solidFill>
              </a:rPr>
              <a:t>stef</a:t>
            </a:r>
            <a:r>
              <a:rPr lang="en-GB" u="sng" dirty="0">
                <a:solidFill>
                  <a:srgbClr val="002060"/>
                </a:solidFill>
              </a:rPr>
              <a:t>:</a:t>
            </a:r>
            <a:br>
              <a:rPr lang="en-GB" u="sng" dirty="0">
                <a:solidFill>
                  <a:srgbClr val="002060"/>
                </a:solidFill>
              </a:rPr>
            </a:br>
            <a:endParaRPr lang="en-GB" u="sng" dirty="0">
              <a:solidFill>
                <a:srgbClr val="002060"/>
              </a:solidFill>
            </a:endParaRPr>
          </a:p>
          <a:p>
            <a:r>
              <a:rPr lang="en-GB" dirty="0" err="1">
                <a:solidFill>
                  <a:srgbClr val="002060"/>
                </a:solidFill>
              </a:rPr>
              <a:t>Kjarabætur</a:t>
            </a:r>
            <a:endParaRPr lang="en-GB" dirty="0">
              <a:solidFill>
                <a:srgbClr val="002060"/>
              </a:solidFill>
            </a:endParaRPr>
          </a:p>
          <a:p>
            <a:r>
              <a:rPr lang="en-GB" dirty="0" err="1">
                <a:solidFill>
                  <a:srgbClr val="002060"/>
                </a:solidFill>
              </a:rPr>
              <a:t>Vinnutími</a:t>
            </a:r>
            <a:endParaRPr lang="en-GB" dirty="0">
              <a:solidFill>
                <a:srgbClr val="002060"/>
              </a:solidFill>
            </a:endParaRPr>
          </a:p>
          <a:p>
            <a:r>
              <a:rPr lang="en-GB" dirty="0" err="1">
                <a:solidFill>
                  <a:srgbClr val="002060"/>
                </a:solidFill>
              </a:rPr>
              <a:t>Réttindi</a:t>
            </a:r>
            <a:endParaRPr lang="en-GB" dirty="0">
              <a:solidFill>
                <a:srgbClr val="002060"/>
              </a:solidFill>
            </a:endParaRP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13812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77059-5B52-7489-3E69-44172778AB89}"/>
              </a:ext>
            </a:extLst>
          </p:cNvPr>
          <p:cNvSpPr txBox="1"/>
          <p:nvPr/>
        </p:nvSpPr>
        <p:spPr>
          <a:xfrm>
            <a:off x="3018257" y="327093"/>
            <a:ext cx="9909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Kjarabætur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DA3126-A708-172B-63A4-8955A78A305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F25925-0C65-DAE5-334A-CFC946269EB9}"/>
              </a:ext>
            </a:extLst>
          </p:cNvPr>
          <p:cNvSpPr txBox="1">
            <a:spLocks/>
          </p:cNvSpPr>
          <p:nvPr/>
        </p:nvSpPr>
        <p:spPr>
          <a:xfrm>
            <a:off x="747870" y="1318922"/>
            <a:ext cx="10336850" cy="42201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solidFill>
                  <a:srgbClr val="002060"/>
                </a:solidFill>
              </a:rPr>
              <a:t>Áframhaldandi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krónutöluhækkanir</a:t>
            </a:r>
            <a:endParaRPr lang="en-GB" dirty="0">
              <a:solidFill>
                <a:srgbClr val="002060"/>
              </a:solidFill>
            </a:endParaRPr>
          </a:p>
          <a:p>
            <a:r>
              <a:rPr lang="en-GB" dirty="0" err="1">
                <a:solidFill>
                  <a:srgbClr val="002060"/>
                </a:solidFill>
              </a:rPr>
              <a:t>Tryggja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kaupmátt</a:t>
            </a:r>
            <a:endParaRPr lang="en-GB" dirty="0">
              <a:solidFill>
                <a:srgbClr val="002060"/>
              </a:solidFill>
            </a:endParaRPr>
          </a:p>
          <a:p>
            <a:pPr lvl="1"/>
            <a:r>
              <a:rPr lang="en-GB" dirty="0">
                <a:solidFill>
                  <a:srgbClr val="002060"/>
                </a:solidFill>
              </a:rPr>
              <a:t>ATH </a:t>
            </a:r>
            <a:r>
              <a:rPr lang="en-GB" dirty="0" err="1">
                <a:solidFill>
                  <a:srgbClr val="002060"/>
                </a:solidFill>
              </a:rPr>
              <a:t>verðbólga</a:t>
            </a:r>
            <a:endParaRPr lang="en-GB" dirty="0">
              <a:solidFill>
                <a:srgbClr val="002060"/>
              </a:solidFill>
            </a:endParaRPr>
          </a:p>
          <a:p>
            <a:pPr lvl="1"/>
            <a:r>
              <a:rPr lang="en-GB" dirty="0" err="1">
                <a:solidFill>
                  <a:srgbClr val="002060"/>
                </a:solidFill>
              </a:rPr>
              <a:t>Skattkerfi</a:t>
            </a:r>
            <a:r>
              <a:rPr lang="en-GB" dirty="0">
                <a:solidFill>
                  <a:srgbClr val="002060"/>
                </a:solidFill>
              </a:rPr>
              <a:t>, </a:t>
            </a:r>
            <a:r>
              <a:rPr lang="en-GB" dirty="0" err="1">
                <a:solidFill>
                  <a:srgbClr val="002060"/>
                </a:solidFill>
              </a:rPr>
              <a:t>t.d.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persónuafsláttur</a:t>
            </a:r>
            <a:r>
              <a:rPr lang="en-GB" dirty="0">
                <a:solidFill>
                  <a:srgbClr val="002060"/>
                </a:solidFill>
              </a:rPr>
              <a:t> og </a:t>
            </a:r>
            <a:r>
              <a:rPr lang="en-GB" dirty="0" err="1">
                <a:solidFill>
                  <a:srgbClr val="002060"/>
                </a:solidFill>
              </a:rPr>
              <a:t>stigskipt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skattkerfi</a:t>
            </a:r>
            <a:endParaRPr lang="en-GB" dirty="0">
              <a:solidFill>
                <a:srgbClr val="002060"/>
              </a:solidFill>
            </a:endParaRPr>
          </a:p>
          <a:p>
            <a:r>
              <a:rPr lang="en-GB" dirty="0" err="1">
                <a:solidFill>
                  <a:srgbClr val="002060"/>
                </a:solidFill>
              </a:rPr>
              <a:t>Jöfnun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launa</a:t>
            </a:r>
            <a:r>
              <a:rPr lang="en-GB" dirty="0">
                <a:solidFill>
                  <a:srgbClr val="002060"/>
                </a:solidFill>
              </a:rPr>
              <a:t> milli </a:t>
            </a:r>
            <a:r>
              <a:rPr lang="en-GB" dirty="0" err="1">
                <a:solidFill>
                  <a:srgbClr val="002060"/>
                </a:solidFill>
              </a:rPr>
              <a:t>markaða</a:t>
            </a:r>
            <a:endParaRPr lang="en-GB" dirty="0">
              <a:solidFill>
                <a:srgbClr val="002060"/>
              </a:solidFill>
            </a:endParaRPr>
          </a:p>
          <a:p>
            <a:pPr lvl="1"/>
            <a:r>
              <a:rPr lang="en-GB" dirty="0" err="1">
                <a:solidFill>
                  <a:srgbClr val="002060"/>
                </a:solidFill>
              </a:rPr>
              <a:t>Tryggja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að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opinberi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markaðurinn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fylgi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launaskriði</a:t>
            </a:r>
            <a:endParaRPr lang="en-GB" dirty="0">
              <a:solidFill>
                <a:srgbClr val="002060"/>
              </a:solidFill>
            </a:endParaRPr>
          </a:p>
          <a:p>
            <a:pPr lvl="2"/>
            <a:r>
              <a:rPr lang="en-GB" dirty="0" err="1">
                <a:solidFill>
                  <a:srgbClr val="002060"/>
                </a:solidFill>
              </a:rPr>
              <a:t>Launaskriðstrygging</a:t>
            </a:r>
            <a:endParaRPr lang="en-GB" dirty="0">
              <a:solidFill>
                <a:srgbClr val="002060"/>
              </a:solidFill>
            </a:endParaRPr>
          </a:p>
          <a:p>
            <a:pPr lvl="2"/>
            <a:r>
              <a:rPr lang="en-GB" dirty="0" err="1">
                <a:solidFill>
                  <a:srgbClr val="002060"/>
                </a:solidFill>
              </a:rPr>
              <a:t>Hagvaxtarauki</a:t>
            </a:r>
            <a:endParaRPr lang="en-GB" dirty="0">
              <a:solidFill>
                <a:srgbClr val="002060"/>
              </a:solidFill>
            </a:endParaRPr>
          </a:p>
          <a:p>
            <a:r>
              <a:rPr lang="is-IS" dirty="0">
                <a:solidFill>
                  <a:srgbClr val="002060"/>
                </a:solidFill>
              </a:rPr>
              <a:t>Yfirvinna I sé tekin út, þ.e.a.s. að yfirvinna II sé áfram eina yfirvinnuálagið líkt og fyrir síðustu kjarasamninga.</a:t>
            </a:r>
          </a:p>
          <a:p>
            <a:r>
              <a:rPr lang="is-IS" dirty="0">
                <a:solidFill>
                  <a:srgbClr val="002060"/>
                </a:solidFill>
              </a:rPr>
              <a:t>Festa vaktahvata í vaktavinnu.</a:t>
            </a:r>
          </a:p>
          <a:p>
            <a:endParaRPr lang="is-I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s-IS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92117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1488" y="2629941"/>
            <a:ext cx="9144000" cy="1146780"/>
          </a:xfrm>
        </p:spPr>
        <p:txBody>
          <a:bodyPr>
            <a:normAutofit/>
          </a:bodyPr>
          <a:lstStyle/>
          <a:p>
            <a:pPr algn="ctr"/>
            <a:r>
              <a:rPr lang="en-US" sz="6600" dirty="0" err="1">
                <a:cs typeface="Calibri Light"/>
              </a:rPr>
              <a:t>Kjaramálaráðstefna</a:t>
            </a:r>
            <a:r>
              <a:rPr lang="en-US" sz="6600" dirty="0">
                <a:cs typeface="Calibri Light"/>
              </a:rPr>
              <a:t> 2022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CDAA6-6FAE-4125-731D-4220D71DD918}"/>
              </a:ext>
            </a:extLst>
          </p:cNvPr>
          <p:cNvSpPr txBox="1"/>
          <p:nvPr/>
        </p:nvSpPr>
        <p:spPr>
          <a:xfrm>
            <a:off x="2179178" y="3658569"/>
            <a:ext cx="70595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Þórarinn Eyfjörð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formaður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Guðmundur Freyr Sveinsson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deildarstjóri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kjaradeildar</a:t>
            </a:r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54CA3A-3245-5A0C-21F9-CD31449AA686}"/>
              </a:ext>
            </a:extLst>
          </p:cNvPr>
          <p:cNvSpPr txBox="1">
            <a:spLocks/>
          </p:cNvSpPr>
          <p:nvPr/>
        </p:nvSpPr>
        <p:spPr>
          <a:xfrm>
            <a:off x="1285789" y="1694092"/>
            <a:ext cx="9144000" cy="11467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cs typeface="Calibri Light"/>
              </a:rPr>
              <a:t>Trúnaðarmannaráð</a:t>
            </a:r>
            <a:r>
              <a:rPr lang="en-US" sz="5400" dirty="0">
                <a:cs typeface="Calibri Light"/>
              </a:rPr>
              <a:t> </a:t>
            </a:r>
            <a:r>
              <a:rPr lang="en-US" sz="5400" dirty="0" err="1">
                <a:cs typeface="Calibri Light"/>
              </a:rPr>
              <a:t>Sameyis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07810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AFEBB0-2AC4-9562-0338-48B5A106DCA1}"/>
              </a:ext>
            </a:extLst>
          </p:cNvPr>
          <p:cNvSpPr txBox="1">
            <a:spLocks/>
          </p:cNvSpPr>
          <p:nvPr/>
        </p:nvSpPr>
        <p:spPr>
          <a:xfrm>
            <a:off x="3088108" y="232171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8000" b="1" kern="1200">
                <a:solidFill>
                  <a:srgbClr val="0028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cs typeface="Calibri"/>
              </a:rPr>
              <a:t>Vinnutími</a:t>
            </a:r>
            <a:endParaRPr lang="is-IS" sz="7200" dirty="0">
              <a:solidFill>
                <a:srgbClr val="002060"/>
              </a:solidFill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B263B3-67DA-71DE-9D84-80831E5865ED}"/>
              </a:ext>
            </a:extLst>
          </p:cNvPr>
          <p:cNvSpPr txBox="1">
            <a:spLocks/>
          </p:cNvSpPr>
          <p:nvPr/>
        </p:nvSpPr>
        <p:spPr>
          <a:xfrm>
            <a:off x="838200" y="193745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dirty="0">
                <a:solidFill>
                  <a:srgbClr val="002060"/>
                </a:solidFill>
              </a:rPr>
              <a:t>Festa styttingu </a:t>
            </a:r>
            <a:r>
              <a:rPr lang="is-IS" dirty="0" err="1">
                <a:solidFill>
                  <a:srgbClr val="002060"/>
                </a:solidFill>
              </a:rPr>
              <a:t>vinnuvikunar</a:t>
            </a:r>
            <a:r>
              <a:rPr lang="is-IS" dirty="0">
                <a:solidFill>
                  <a:srgbClr val="002060"/>
                </a:solidFill>
              </a:rPr>
              <a:t>, þ.e.a.s. án þess að þurfi sérstakt vinnustaðasamkomulag.</a:t>
            </a:r>
          </a:p>
          <a:p>
            <a:pPr lvl="1"/>
            <a:r>
              <a:rPr lang="is-IS" dirty="0">
                <a:solidFill>
                  <a:srgbClr val="002060"/>
                </a:solidFill>
              </a:rPr>
              <a:t>Uppfæra allan texta og reiknaðar stærðir í samræmi við það.</a:t>
            </a:r>
          </a:p>
          <a:p>
            <a:r>
              <a:rPr lang="is-IS" dirty="0">
                <a:solidFill>
                  <a:srgbClr val="002060"/>
                </a:solidFill>
              </a:rPr>
              <a:t>Aðfangadagur og gamlársdagur verði að fullu skilgreindir sem sérstakir frídagar. </a:t>
            </a:r>
          </a:p>
          <a:p>
            <a:r>
              <a:rPr lang="is-IS" dirty="0">
                <a:solidFill>
                  <a:srgbClr val="002060"/>
                </a:solidFill>
              </a:rPr>
              <a:t>Réttur á frídögum vegna starfsdaga í leik- og grunnskólum</a:t>
            </a:r>
          </a:p>
          <a:p>
            <a:r>
              <a:rPr lang="is-IS" dirty="0">
                <a:solidFill>
                  <a:srgbClr val="002060"/>
                </a:solidFill>
              </a:rPr>
              <a:t>Starfsfólk hafi skilgreind neysluhlé (kaffi og matartíma) miðað við fullan vinnudag.</a:t>
            </a:r>
          </a:p>
          <a:p>
            <a:pPr marL="0" indent="0">
              <a:buNone/>
            </a:pPr>
            <a:endParaRPr lang="is-IS" dirty="0">
              <a:solidFill>
                <a:srgbClr val="002060"/>
              </a:solidFill>
            </a:endParaRPr>
          </a:p>
          <a:p>
            <a:endParaRPr lang="is-IS" dirty="0">
              <a:solidFill>
                <a:srgbClr val="002060"/>
              </a:solidFill>
            </a:endParaRP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15790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77059-5B52-7489-3E69-44172778AB89}"/>
              </a:ext>
            </a:extLst>
          </p:cNvPr>
          <p:cNvSpPr txBox="1"/>
          <p:nvPr/>
        </p:nvSpPr>
        <p:spPr>
          <a:xfrm>
            <a:off x="3170108" y="327094"/>
            <a:ext cx="9909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Réttindi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DA3126-A708-172B-63A4-8955A78A305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F25925-0C65-DAE5-334A-CFC946269EB9}"/>
              </a:ext>
            </a:extLst>
          </p:cNvPr>
          <p:cNvSpPr txBox="1">
            <a:spLocks/>
          </p:cNvSpPr>
          <p:nvPr/>
        </p:nvSpPr>
        <p:spPr>
          <a:xfrm>
            <a:off x="732693" y="1293124"/>
            <a:ext cx="10515600" cy="4430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dirty="0">
                <a:solidFill>
                  <a:srgbClr val="002060"/>
                </a:solidFill>
              </a:rPr>
              <a:t>Útvíkkun á rétti vegna veikinda barna yngri en 13 ára</a:t>
            </a:r>
          </a:p>
          <a:p>
            <a:pPr lvl="1"/>
            <a:r>
              <a:rPr lang="is-IS" dirty="0">
                <a:solidFill>
                  <a:srgbClr val="002060"/>
                </a:solidFill>
              </a:rPr>
              <a:t>Nái til barna að 18 ára aldri</a:t>
            </a:r>
          </a:p>
          <a:p>
            <a:pPr lvl="1"/>
            <a:r>
              <a:rPr lang="is-IS" dirty="0">
                <a:solidFill>
                  <a:srgbClr val="002060"/>
                </a:solidFill>
              </a:rPr>
              <a:t>Nái til veikinda nákominna</a:t>
            </a:r>
          </a:p>
          <a:p>
            <a:r>
              <a:rPr lang="is-IS" dirty="0">
                <a:solidFill>
                  <a:srgbClr val="002060"/>
                </a:solidFill>
              </a:rPr>
              <a:t>Starfsfólk eiga rétt á að sinna nauðsynlegum erindum á vinnutíma án þess að það hafi áhrif á laun eða vinnuskil í eftirfarandi tilvikum:</a:t>
            </a:r>
          </a:p>
          <a:p>
            <a:pPr lvl="1"/>
            <a:r>
              <a:rPr lang="is-IS" dirty="0">
                <a:solidFill>
                  <a:srgbClr val="002060"/>
                </a:solidFill>
              </a:rPr>
              <a:t>Læknisheimsóknir, Sjúkraþjálfun, Mæðraskoðun og ungbarnaeftirlit, Foreldraviðtöl og skólaheimsóknir, Jarðafarir, Neyðartilvik sem koma óvænt upp og þarfnast tafarlausrar úrlausnar.</a:t>
            </a:r>
          </a:p>
          <a:p>
            <a:r>
              <a:rPr lang="is-IS" dirty="0">
                <a:solidFill>
                  <a:srgbClr val="002060"/>
                </a:solidFill>
              </a:rPr>
              <a:t>Heimavinna/Fjarvinna: Samið verði um möguleika starfsmanna til heimavinnu/fjarvinnu og réttindi tryggð sem varða vinnu utan vinnustaðar, s.s. vegna aðgangs að nauðsynlegum búnaði og greiðslu fæðisfjár.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62572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1488" y="2478773"/>
            <a:ext cx="9144000" cy="2563245"/>
          </a:xfrm>
        </p:spPr>
        <p:txBody>
          <a:bodyPr>
            <a:normAutofit/>
          </a:bodyPr>
          <a:lstStyle/>
          <a:p>
            <a:pPr algn="ctr"/>
            <a:r>
              <a:rPr lang="en-US" sz="6600" dirty="0" err="1"/>
              <a:t>Takk</a:t>
            </a:r>
            <a:r>
              <a:rPr lang="en-US" sz="6600" dirty="0"/>
              <a:t> </a:t>
            </a:r>
            <a:r>
              <a:rPr lang="en-US" sz="6600" dirty="0" err="1"/>
              <a:t>fyrir</a:t>
            </a:r>
            <a:endParaRPr lang="en-US" sz="11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07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77059-5B52-7489-3E69-44172778AB89}"/>
              </a:ext>
            </a:extLst>
          </p:cNvPr>
          <p:cNvSpPr txBox="1"/>
          <p:nvPr/>
        </p:nvSpPr>
        <p:spPr>
          <a:xfrm>
            <a:off x="1403762" y="863605"/>
            <a:ext cx="8810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Hvernig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dreifast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laun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?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Villandi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áróður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.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10" name="Picture 9" descr="Chart, bar chart, waterfall chart&#10;&#10;Description automatically generated">
            <a:extLst>
              <a:ext uri="{FF2B5EF4-FFF2-40B4-BE49-F238E27FC236}">
                <a16:creationId xmlns:a16="http://schemas.microsoft.com/office/drawing/2014/main" id="{2C583FD1-E839-E4FF-5C25-47352736F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25" y="1659726"/>
            <a:ext cx="9772467" cy="444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A4359-D91B-C160-223F-4996242610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28C1D-8599-1FB0-36CD-4260D6C479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ACA90-E076-9C96-2CA5-69CF7CDD3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C3429-5293-15FB-0E4E-3E66CD73B163}"/>
              </a:ext>
            </a:extLst>
          </p:cNvPr>
          <p:cNvSpPr txBox="1"/>
          <p:nvPr/>
        </p:nvSpPr>
        <p:spPr>
          <a:xfrm>
            <a:off x="1281488" y="842683"/>
            <a:ext cx="8810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Efnahagsstjórn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853A6F-E748-8A7F-E099-775FC171AC33}"/>
              </a:ext>
            </a:extLst>
          </p:cNvPr>
          <p:cNvSpPr txBox="1">
            <a:spLocks/>
          </p:cNvSpPr>
          <p:nvPr/>
        </p:nvSpPr>
        <p:spPr>
          <a:xfrm>
            <a:off x="991757" y="1744206"/>
            <a:ext cx="9260797" cy="38674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is-IS" sz="9600" dirty="0">
                <a:latin typeface="Calibri" panose="020F0502020204030204" pitchFamily="34" charset="0"/>
                <a:cs typeface="Calibri" panose="020F0502020204030204" pitchFamily="34" charset="0"/>
              </a:rPr>
              <a:t>Lækkun/Hækkun stýrivaxta – verðbólga</a:t>
            </a:r>
          </a:p>
          <a:p>
            <a:pPr>
              <a:lnSpc>
                <a:spcPct val="170000"/>
              </a:lnSpc>
            </a:pPr>
            <a:r>
              <a:rPr lang="is-IS" sz="9600" dirty="0">
                <a:latin typeface="Calibri" panose="020F0502020204030204" pitchFamily="34" charset="0"/>
                <a:cs typeface="Calibri" panose="020F0502020204030204" pitchFamily="34" charset="0"/>
              </a:rPr>
              <a:t>Seðlabankastjóri 17. Júní 2020: „Verðtryggingin var upphaflega sett á vegna þess að við réðum ekki við verðbólguna. Núna eru tímarnir breyttir. Í fyrsta sinn er það raunverulegur valkostur fyrir heimilin að skipta yfir í nafnvexti og þannig afnema verðtrygginguna að eigin frumkvæði af sínum lánum. Þetta eru mikil tímamót og fela í sér að verðtryggingin mun deyja út“.</a:t>
            </a:r>
            <a:br>
              <a:rPr lang="is-IS" sz="3000" dirty="0">
                <a:solidFill>
                  <a:schemeClr val="accent1">
                    <a:lumMod val="50000"/>
                  </a:schemeClr>
                </a:solidFill>
                <a:cs typeface="Calibri"/>
              </a:rPr>
            </a:br>
            <a:br>
              <a:rPr lang="is-IS" sz="3000" dirty="0">
                <a:solidFill>
                  <a:schemeClr val="accent1">
                    <a:lumMod val="50000"/>
                  </a:schemeClr>
                </a:solidFill>
                <a:cs typeface="Calibri"/>
              </a:rPr>
            </a:br>
            <a:br>
              <a:rPr lang="is-I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51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77059-5B52-7489-3E69-44172778AB89}"/>
              </a:ext>
            </a:extLst>
          </p:cNvPr>
          <p:cNvSpPr txBox="1"/>
          <p:nvPr/>
        </p:nvSpPr>
        <p:spPr>
          <a:xfrm>
            <a:off x="1281488" y="842683"/>
            <a:ext cx="8810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Hvað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er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gerast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?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Efnahagsaðgerðir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.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DA3126-A708-172B-63A4-8955A78A305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„Allir vinna“ (helmingur fór til tekjuhæstu tíundarinnar)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skattfrjáls séreignasparnaður til að greiða niður fasteignalán (72% fóru til 20% tekjuhæstu)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söluhagnaður af húsnæði skattfrjáls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ódýrt lánsfé (Seðlabanki lækkaði stýrivexti niður í 0,75%)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stórlækkun bankaskatts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afborganir af óverðtryggðu 40 m kr. láni var á draumatíma Seðlabankastjóra 110 þús. kr. Gera má ráð fyrir því að sú upphæð geti verið komin í um 240 þús. kr. núna.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is-I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39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A4359-D91B-C160-223F-4996242610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8423" y="6626999"/>
            <a:ext cx="2967037" cy="446088"/>
          </a:xfrm>
        </p:spPr>
        <p:txBody>
          <a:bodyPr/>
          <a:lstStyle/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28C1D-8599-1FB0-36CD-4260D6C479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ACA90-E076-9C96-2CA5-69CF7CDD3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C3429-5293-15FB-0E4E-3E66CD73B163}"/>
              </a:ext>
            </a:extLst>
          </p:cNvPr>
          <p:cNvSpPr txBox="1"/>
          <p:nvPr/>
        </p:nvSpPr>
        <p:spPr>
          <a:xfrm>
            <a:off x="1281488" y="720342"/>
            <a:ext cx="8810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Garamond" panose="02020404030301010803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Garamond" panose="02020404030301010803"/>
              </a:rPr>
              <a:t>Húsnæðisverð</a:t>
            </a:r>
            <a:r>
              <a:rPr lang="en-US" sz="4000" b="1" dirty="0">
                <a:solidFill>
                  <a:srgbClr val="002060"/>
                </a:solidFill>
                <a:latin typeface="Garamond" panose="02020404030301010803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Garamond" panose="02020404030301010803"/>
              </a:rPr>
              <a:t>laun</a:t>
            </a:r>
            <a:r>
              <a:rPr lang="en-US" sz="4000" b="1" dirty="0">
                <a:solidFill>
                  <a:srgbClr val="002060"/>
                </a:solidFill>
                <a:latin typeface="Garamond" panose="02020404030301010803"/>
              </a:rPr>
              <a:t> og </a:t>
            </a:r>
            <a:r>
              <a:rPr lang="en-US" sz="4000" b="1" dirty="0" err="1">
                <a:solidFill>
                  <a:srgbClr val="002060"/>
                </a:solidFill>
                <a:latin typeface="Garamond" panose="02020404030301010803"/>
              </a:rPr>
              <a:t>verðbólga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FF2D498D-84F6-9BAE-DEE2-C8751302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65" y="1432849"/>
            <a:ext cx="6582427" cy="4499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EE6F18-36A2-8A6B-7062-5AAC322FD415}"/>
              </a:ext>
            </a:extLst>
          </p:cNvPr>
          <p:cNvSpPr txBox="1"/>
          <p:nvPr/>
        </p:nvSpPr>
        <p:spPr>
          <a:xfrm>
            <a:off x="2004165" y="5939564"/>
            <a:ext cx="215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Heimild</a:t>
            </a:r>
            <a:r>
              <a:rPr lang="en-GB" sz="1400" dirty="0"/>
              <a:t>: Stefán Ólafsson</a:t>
            </a:r>
            <a:endParaRPr lang="is-IS" sz="1400" dirty="0"/>
          </a:p>
        </p:txBody>
      </p:sp>
    </p:spTree>
    <p:extLst>
      <p:ext uri="{BB962C8B-B14F-4D97-AF65-F5344CB8AC3E}">
        <p14:creationId xmlns:p14="http://schemas.microsoft.com/office/powerpoint/2010/main" val="442291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77059-5B52-7489-3E69-44172778AB89}"/>
              </a:ext>
            </a:extLst>
          </p:cNvPr>
          <p:cNvSpPr txBox="1"/>
          <p:nvPr/>
        </p:nvSpPr>
        <p:spPr>
          <a:xfrm>
            <a:off x="1281488" y="842683"/>
            <a:ext cx="8810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Tekjustofnar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samfélagsins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DA3126-A708-172B-63A4-8955A78A3056}"/>
              </a:ext>
            </a:extLst>
          </p:cNvPr>
          <p:cNvSpPr txBox="1">
            <a:spLocks/>
          </p:cNvSpPr>
          <p:nvPr/>
        </p:nvSpPr>
        <p:spPr>
          <a:xfrm>
            <a:off x="615462" y="1550569"/>
            <a:ext cx="11051929" cy="44647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2300" dirty="0">
                <a:latin typeface="Calibri" panose="020F0502020204030204" pitchFamily="34" charset="0"/>
                <a:cs typeface="Times New Roman" panose="02020603050405020304" pitchFamily="18" charset="0"/>
              </a:rPr>
              <a:t>Á síð­asta kjör­tíma­bili var ráð­ist í umtals­verðar skatta­lækk­an­ir. Tekju­stofnar rík­is­ins, til að styðja við félags- og velferðerkerfin, hafa verið veiktir verulega. </a:t>
            </a:r>
          </a:p>
          <a:p>
            <a:r>
              <a:rPr lang="is-IS" sz="2300" dirty="0">
                <a:latin typeface="Calibri" panose="020F0502020204030204" pitchFamily="34" charset="0"/>
                <a:cs typeface="Times New Roman" panose="02020603050405020304" pitchFamily="18" charset="0"/>
              </a:rPr>
              <a:t>end­ur­skoðun á tekju­skatts­kerfi ein­stak­linga</a:t>
            </a:r>
          </a:p>
          <a:p>
            <a:r>
              <a:rPr lang="is-IS" sz="2300" dirty="0">
                <a:latin typeface="Calibri" panose="020F0502020204030204" pitchFamily="34" charset="0"/>
                <a:cs typeface="Times New Roman" panose="02020603050405020304" pitchFamily="18" charset="0"/>
              </a:rPr>
              <a:t>lægra trygg­inga­gjald</a:t>
            </a:r>
          </a:p>
          <a:p>
            <a:r>
              <a:rPr lang="is-IS" sz="2300" dirty="0">
                <a:latin typeface="Calibri" panose="020F0502020204030204" pitchFamily="34" charset="0"/>
                <a:cs typeface="Times New Roman" panose="02020603050405020304" pitchFamily="18" charset="0"/>
              </a:rPr>
              <a:t>sér­stök hækkun per­sónu­af­slátt­ar</a:t>
            </a:r>
          </a:p>
          <a:p>
            <a:r>
              <a:rPr lang="is-IS" sz="2300" dirty="0">
                <a:latin typeface="Calibri" panose="020F0502020204030204" pitchFamily="34" charset="0"/>
                <a:cs typeface="Times New Roman" panose="02020603050405020304" pitchFamily="18" charset="0"/>
              </a:rPr>
              <a:t>end­ur­skoðun á stofni fjár­magnstekju­skatts</a:t>
            </a:r>
          </a:p>
          <a:p>
            <a:r>
              <a:rPr lang="is-IS" sz="2300" dirty="0">
                <a:latin typeface="Calibri" panose="020F0502020204030204" pitchFamily="34" charset="0"/>
                <a:cs typeface="Times New Roman" panose="02020603050405020304" pitchFamily="18" charset="0"/>
              </a:rPr>
              <a:t>skatt­afsláttur vegna stuðn­ings ein­stak­linga við almanna­heilla­fé­lög</a:t>
            </a:r>
          </a:p>
          <a:p>
            <a:r>
              <a:rPr lang="is-IS" sz="2300" dirty="0">
                <a:latin typeface="Calibri" panose="020F0502020204030204" pitchFamily="34" charset="0"/>
                <a:cs typeface="Times New Roman" panose="02020603050405020304" pitchFamily="18" charset="0"/>
              </a:rPr>
              <a:t>hækkun frí­tekju­marks erfða­skatts</a:t>
            </a:r>
          </a:p>
          <a:p>
            <a:r>
              <a:rPr lang="is-IS" sz="2300" dirty="0">
                <a:latin typeface="Calibri" panose="020F0502020204030204" pitchFamily="34" charset="0"/>
                <a:cs typeface="Times New Roman" panose="02020603050405020304" pitchFamily="18" charset="0"/>
              </a:rPr>
              <a:t>lækkun banka­skatts</a:t>
            </a:r>
            <a:br>
              <a:rPr lang="is-IS" sz="23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s-IS" sz="23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s-IS" sz="2300" dirty="0">
                <a:latin typeface="Calibri" panose="020F0502020204030204" pitchFamily="34" charset="0"/>
                <a:cs typeface="Times New Roman" panose="02020603050405020304" pitchFamily="18" charset="0"/>
              </a:rPr>
              <a:t>Allt eru þetta aðgerðir sem nýtt­ust tekju­hærri eða eigna­meiri hluta þjóð­ar­innar mest. Lækkanir á tekjustofnum ríkisins um 41,6 milljarða</a:t>
            </a:r>
          </a:p>
        </p:txBody>
      </p:sp>
    </p:spTree>
    <p:extLst>
      <p:ext uri="{BB962C8B-B14F-4D97-AF65-F5344CB8AC3E}">
        <p14:creationId xmlns:p14="http://schemas.microsoft.com/office/powerpoint/2010/main" val="983271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A4359-D91B-C160-223F-4996242610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8423" y="6626999"/>
            <a:ext cx="2967037" cy="446088"/>
          </a:xfrm>
        </p:spPr>
        <p:txBody>
          <a:bodyPr/>
          <a:lstStyle/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28C1D-8599-1FB0-36CD-4260D6C479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ACA90-E076-9C96-2CA5-69CF7CDD3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C3429-5293-15FB-0E4E-3E66CD73B163}"/>
              </a:ext>
            </a:extLst>
          </p:cNvPr>
          <p:cNvSpPr txBox="1"/>
          <p:nvPr/>
        </p:nvSpPr>
        <p:spPr>
          <a:xfrm>
            <a:off x="1281488" y="842683"/>
            <a:ext cx="8810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Heilbrigðiskerfið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sterkt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veikt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?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E6F18-36A2-8A6B-7062-5AAC322FD415}"/>
              </a:ext>
            </a:extLst>
          </p:cNvPr>
          <p:cNvSpPr txBox="1"/>
          <p:nvPr/>
        </p:nvSpPr>
        <p:spPr>
          <a:xfrm>
            <a:off x="2004165" y="5939564"/>
            <a:ext cx="215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Heimild</a:t>
            </a:r>
            <a:r>
              <a:rPr lang="en-GB" sz="1400" dirty="0"/>
              <a:t>: Stefán Ólafsson</a:t>
            </a:r>
            <a:endParaRPr lang="is-IS" sz="1400" dirty="0"/>
          </a:p>
        </p:txBody>
      </p:sp>
      <p:pic>
        <p:nvPicPr>
          <p:cNvPr id="2050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E5839A9-2063-38EA-E48A-2F30C079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55" y="1388177"/>
            <a:ext cx="6999758" cy="45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36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613241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77059-5B52-7489-3E69-44172778AB89}"/>
              </a:ext>
            </a:extLst>
          </p:cNvPr>
          <p:cNvSpPr txBox="1"/>
          <p:nvPr/>
        </p:nvSpPr>
        <p:spPr>
          <a:xfrm>
            <a:off x="1281488" y="842683"/>
            <a:ext cx="8810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Er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ástæ</a:t>
            </a:r>
            <a:r>
              <a:rPr lang="en-US" sz="4000" b="1" dirty="0" err="1">
                <a:solidFill>
                  <a:srgbClr val="002060"/>
                </a:solidFill>
                <a:latin typeface="Garamond" panose="02020404030301010803"/>
              </a:rPr>
              <a:t>ða</a:t>
            </a:r>
            <a:r>
              <a:rPr lang="en-US" sz="4000" b="1" dirty="0">
                <a:solidFill>
                  <a:srgbClr val="002060"/>
                </a:solidFill>
                <a:latin typeface="Garamond" panose="02020404030301010803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Garamond" panose="02020404030301010803"/>
              </a:rPr>
              <a:t>til</a:t>
            </a:r>
            <a:r>
              <a:rPr lang="en-US" sz="4000" b="1" dirty="0">
                <a:solidFill>
                  <a:srgbClr val="002060"/>
                </a:solidFill>
                <a:latin typeface="Garamond" panose="02020404030301010803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Garamond" panose="02020404030301010803"/>
              </a:rPr>
              <a:t>breytinga</a:t>
            </a:r>
            <a:r>
              <a:rPr lang="en-US" sz="4000" b="1" dirty="0">
                <a:solidFill>
                  <a:srgbClr val="002060"/>
                </a:solidFill>
                <a:latin typeface="Garamond" panose="02020404030301010803"/>
              </a:rPr>
              <a:t>?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DA3126-A708-172B-63A4-8955A78A3056}"/>
              </a:ext>
            </a:extLst>
          </p:cNvPr>
          <p:cNvSpPr txBox="1">
            <a:spLocks/>
          </p:cNvSpPr>
          <p:nvPr/>
        </p:nvSpPr>
        <p:spPr>
          <a:xfrm>
            <a:off x="794359" y="16639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Verulegar breytingar á tekjustofnum ríkisins þar sem tryggt verður réttlátt framlag hinna efnameiri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Öflug barnabótakerfi fyrir lág- og millitekjuhópa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Öflugra vaxtabótakerfi fyrir lág- og millitekjuhópa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Öflugra velferðarkerfi með áherslu á nauðsynlega styrkingu heilbrigðiskerfisins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Almennur og gjaldfrjáls leikskóli og heilbrigðisþjónusta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Breytt skattheimta, Hvalrekaskattur, útsvarsgreiðslur af fjármagnstekjum og veruleg skattlagning þegar auðlindadrifinn rekstur er seldur eða færður milli aðila. </a:t>
            </a:r>
          </a:p>
        </p:txBody>
      </p:sp>
    </p:spTree>
    <p:extLst>
      <p:ext uri="{BB962C8B-B14F-4D97-AF65-F5344CB8AC3E}">
        <p14:creationId xmlns:p14="http://schemas.microsoft.com/office/powerpoint/2010/main" val="3042131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9bced74-6d26-4272-a54a-1e50141750d8">
      <UserInfo>
        <DisplayName>Þórarinn Eyfjörð</DisplayName>
        <AccountId>15</AccountId>
        <AccountType/>
      </UserInfo>
      <UserInfo>
        <DisplayName>Axel Jón Ellenarson</DisplayName>
        <AccountId>17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1FE78F68E6C8448D6659654D869FD1" ma:contentTypeVersion="7" ma:contentTypeDescription="Create a new document." ma:contentTypeScope="" ma:versionID="c100459db06763c7230262cac2ebbe7f">
  <xsd:schema xmlns:xsd="http://www.w3.org/2001/XMLSchema" xmlns:xs="http://www.w3.org/2001/XMLSchema" xmlns:p="http://schemas.microsoft.com/office/2006/metadata/properties" xmlns:ns3="4cdf2ed4-d6ce-4761-8ca5-e639085c2b37" xmlns:ns4="19bced74-6d26-4272-a54a-1e50141750d8" targetNamespace="http://schemas.microsoft.com/office/2006/metadata/properties" ma:root="true" ma:fieldsID="9071f29b46171ac984d8653a5ccd09a2" ns3:_="" ns4:_="">
    <xsd:import namespace="4cdf2ed4-d6ce-4761-8ca5-e639085c2b37"/>
    <xsd:import namespace="19bced74-6d26-4272-a54a-1e50141750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f2ed4-d6ce-4761-8ca5-e639085c2b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ced74-6d26-4272-a54a-1e50141750d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F045F8-9352-4966-B804-AA28FACDB3B5}">
  <ds:schemaRefs>
    <ds:schemaRef ds:uri="http://purl.org/dc/dcmitype/"/>
    <ds:schemaRef ds:uri="http://schemas.openxmlformats.org/package/2006/metadata/core-properties"/>
    <ds:schemaRef ds:uri="19bced74-6d26-4272-a54a-1e50141750d8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4cdf2ed4-d6ce-4761-8ca5-e639085c2b3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96D9345-ED40-479F-A724-62BF444DE6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BA5EEF-1D62-47BA-B284-AFDD319ACD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df2ed4-d6ce-4761-8ca5-e639085c2b37"/>
    <ds:schemaRef ds:uri="19bced74-6d26-4272-a54a-1e50141750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2862</TotalTime>
  <Words>1065</Words>
  <Application>Microsoft Office PowerPoint</Application>
  <PresentationFormat>Widescreen</PresentationFormat>
  <Paragraphs>165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Garamond</vt:lpstr>
      <vt:lpstr>Helvetica</vt:lpstr>
      <vt:lpstr>Helvetica Neue</vt:lpstr>
      <vt:lpstr>Overpass</vt:lpstr>
      <vt:lpstr>Symbol</vt:lpstr>
      <vt:lpstr>office theme</vt:lpstr>
      <vt:lpstr>1_Office Theme</vt:lpstr>
      <vt:lpstr>PowerPoint Presentation</vt:lpstr>
      <vt:lpstr>Kjaramálaráðstefna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Takk fyrir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Þórarinn Eyfjörð</dc:creator>
  <cp:lastModifiedBy>Þórarinn Eyfjörð</cp:lastModifiedBy>
  <cp:revision>100</cp:revision>
  <dcterms:created xsi:type="dcterms:W3CDTF">2022-08-25T12:59:47Z</dcterms:created>
  <dcterms:modified xsi:type="dcterms:W3CDTF">2022-09-28T18:37:26Z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alalykill">
    <vt:lpwstr>16;#03.00 Almennt um kjaramál|8f5ea304-d48d-4e92-aa10-9c3b64113bfe</vt:lpwstr>
  </property>
  <property fmtid="{D5CDD505-2E9C-101B-9397-08002B2CF9AE}" pid="3" name="Efnisord">
    <vt:lpwstr/>
  </property>
  <property fmtid="{D5CDD505-2E9C-101B-9397-08002B2CF9AE}" pid="4" name="ContentTypeId">
    <vt:lpwstr>0x0101005A1FE78F68E6C8448D6659654D869FD1</vt:lpwstr>
  </property>
  <property fmtid="{D5CDD505-2E9C-101B-9397-08002B2CF9AE}" pid="5" name="DocumentType">
    <vt:lpwstr>68;#Kynning/Fyrirlestur|2eb964db-fdc6-4f37-93ca-72c9d79e1ca7</vt:lpwstr>
  </property>
  <property fmtid="{D5CDD505-2E9C-101B-9397-08002B2CF9AE}" pid="6" name="Efnisord0">
    <vt:lpwstr/>
  </property>
  <property fmtid="{D5CDD505-2E9C-101B-9397-08002B2CF9AE}" pid="7" name="MediaServiceImageTags">
    <vt:lpwstr/>
  </property>
  <property fmtid="{D5CDD505-2E9C-101B-9397-08002B2CF9AE}" pid="8" name="lcf76f155ced4ddcb4097134ff3c332f">
    <vt:lpwstr/>
  </property>
</Properties>
</file>