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99" r:id="rId5"/>
    <p:sldId id="306" r:id="rId6"/>
    <p:sldId id="300" r:id="rId7"/>
    <p:sldId id="313" r:id="rId8"/>
    <p:sldId id="312" r:id="rId9"/>
    <p:sldId id="315" r:id="rId10"/>
    <p:sldId id="321" r:id="rId11"/>
    <p:sldId id="317" r:id="rId12"/>
    <p:sldId id="318" r:id="rId13"/>
    <p:sldId id="320" r:id="rId14"/>
    <p:sldId id="316" r:id="rId15"/>
    <p:sldId id="309" r:id="rId16"/>
    <p:sldId id="310" r:id="rId17"/>
    <p:sldId id="311" r:id="rId18"/>
    <p:sldId id="314" r:id="rId19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ðal stíll 2 - Áhersla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791" autoAdjust="0"/>
  </p:normalViewPr>
  <p:slideViewPr>
    <p:cSldViewPr snapToGrid="0">
      <p:cViewPr varScale="1">
        <p:scale>
          <a:sx n="87" d="100"/>
          <a:sy n="87" d="100"/>
        </p:scale>
        <p:origin x="14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FD9C2-726B-4286-B5FB-87976EC70016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9162B-E751-4D33-B27D-EE8ADDACC78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3423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lagsmalaskoli.is/namskeid-framunda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lagsmalaskoli.is/namskeid-framund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Tæplega 9000 félagar fengu tölvupóst með tengil á könnunina. Þóttu könnuðum þetta gott  svarhlutfall sem gæfi marktækar niðurstöður. </a:t>
            </a: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EF099-F08D-4EF3-83B5-36DC07FFA940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48453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Hugmyndin</a:t>
            </a:r>
            <a:r>
              <a:rPr lang="en-GB" dirty="0"/>
              <a:t> á </a:t>
            </a:r>
            <a:r>
              <a:rPr lang="en-GB" dirty="0" err="1"/>
              <a:t>bak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þessi</a:t>
            </a:r>
            <a:r>
              <a:rPr lang="en-GB" dirty="0"/>
              <a:t> </a:t>
            </a:r>
            <a:r>
              <a:rPr lang="en-GB" dirty="0" err="1"/>
              <a:t>námskeið</a:t>
            </a:r>
            <a:r>
              <a:rPr lang="en-GB" dirty="0"/>
              <a:t> er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hvetja</a:t>
            </a:r>
            <a:r>
              <a:rPr lang="en-GB" dirty="0"/>
              <a:t> </a:t>
            </a:r>
            <a:r>
              <a:rPr lang="en-GB" dirty="0" err="1"/>
              <a:t>félafsfólk</a:t>
            </a:r>
            <a:r>
              <a:rPr lang="en-GB" dirty="0"/>
              <a:t> til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bæta</a:t>
            </a:r>
            <a:r>
              <a:rPr lang="en-GB" dirty="0"/>
              <a:t> </a:t>
            </a:r>
            <a:r>
              <a:rPr lang="en-GB" dirty="0" err="1"/>
              <a:t>sífellt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sig </a:t>
            </a:r>
            <a:r>
              <a:rPr lang="en-GB" dirty="0" err="1"/>
              <a:t>þekkingu</a:t>
            </a:r>
            <a:r>
              <a:rPr lang="en-GB" dirty="0"/>
              <a:t>, </a:t>
            </a:r>
            <a:r>
              <a:rPr lang="en-GB" dirty="0" err="1"/>
              <a:t>það</a:t>
            </a:r>
            <a:r>
              <a:rPr lang="en-GB" dirty="0"/>
              <a:t> </a:t>
            </a:r>
            <a:r>
              <a:rPr lang="en-GB" dirty="0" err="1"/>
              <a:t>eflir</a:t>
            </a:r>
            <a:r>
              <a:rPr lang="en-GB" dirty="0"/>
              <a:t> hjá </a:t>
            </a:r>
            <a:r>
              <a:rPr lang="en-GB" dirty="0" err="1"/>
              <a:t>manni</a:t>
            </a:r>
            <a:r>
              <a:rPr lang="en-GB" dirty="0"/>
              <a:t> </a:t>
            </a:r>
            <a:r>
              <a:rPr lang="en-GB" dirty="0" err="1"/>
              <a:t>þekkingarþorstann</a:t>
            </a:r>
            <a:r>
              <a:rPr lang="en-GB"/>
              <a:t>.</a:t>
            </a:r>
          </a:p>
          <a:p>
            <a:pPr marL="228600" indent="-228600">
              <a:buAutoNum type="arabicPeriod"/>
            </a:pPr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EF099-F08D-4EF3-83B5-36DC07FFA940}" type="slidenum">
              <a:rPr lang="is-IS" smtClean="0"/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73155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Hugmyndin</a:t>
            </a:r>
            <a:r>
              <a:rPr lang="en-GB" dirty="0"/>
              <a:t> á </a:t>
            </a:r>
            <a:r>
              <a:rPr lang="en-GB" dirty="0" err="1"/>
              <a:t>bak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þessi</a:t>
            </a:r>
            <a:r>
              <a:rPr lang="en-GB" dirty="0"/>
              <a:t> </a:t>
            </a:r>
            <a:r>
              <a:rPr lang="en-GB" dirty="0" err="1"/>
              <a:t>námskeið</a:t>
            </a:r>
            <a:r>
              <a:rPr lang="en-GB" dirty="0"/>
              <a:t> er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hvetja</a:t>
            </a:r>
            <a:r>
              <a:rPr lang="en-GB" dirty="0"/>
              <a:t> </a:t>
            </a:r>
            <a:r>
              <a:rPr lang="en-GB" dirty="0" err="1"/>
              <a:t>félafsfólk</a:t>
            </a:r>
            <a:r>
              <a:rPr lang="en-GB" dirty="0"/>
              <a:t> til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bæta</a:t>
            </a:r>
            <a:r>
              <a:rPr lang="en-GB" dirty="0"/>
              <a:t> </a:t>
            </a:r>
            <a:r>
              <a:rPr lang="en-GB" dirty="0" err="1"/>
              <a:t>sífellt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sig </a:t>
            </a:r>
            <a:r>
              <a:rPr lang="en-GB" dirty="0" err="1"/>
              <a:t>þekkingu</a:t>
            </a:r>
            <a:r>
              <a:rPr lang="en-GB" dirty="0"/>
              <a:t>, </a:t>
            </a:r>
            <a:r>
              <a:rPr lang="en-GB" dirty="0" err="1"/>
              <a:t>það</a:t>
            </a:r>
            <a:r>
              <a:rPr lang="en-GB" dirty="0"/>
              <a:t> </a:t>
            </a:r>
            <a:r>
              <a:rPr lang="en-GB" dirty="0" err="1"/>
              <a:t>eflir</a:t>
            </a:r>
            <a:r>
              <a:rPr lang="en-GB" dirty="0"/>
              <a:t> hjá </a:t>
            </a:r>
            <a:r>
              <a:rPr lang="en-GB" dirty="0" err="1"/>
              <a:t>manni</a:t>
            </a:r>
            <a:r>
              <a:rPr lang="en-GB" dirty="0"/>
              <a:t> </a:t>
            </a:r>
            <a:r>
              <a:rPr lang="en-GB" dirty="0" err="1"/>
              <a:t>þekkingarþorstann</a:t>
            </a:r>
            <a:r>
              <a:rPr lang="en-GB"/>
              <a:t>.</a:t>
            </a:r>
          </a:p>
          <a:p>
            <a:pPr marL="228600" indent="-228600">
              <a:buAutoNum type="arabicPeriod"/>
            </a:pPr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EF099-F08D-4EF3-83B5-36DC07FFA940}" type="slidenum">
              <a:rPr lang="is-IS" smtClean="0"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87944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s-IS" b="1" i="0" u="none" strike="noStrike" dirty="0">
              <a:solidFill>
                <a:srgbClr val="303030"/>
              </a:solidFill>
              <a:effectLst/>
              <a:latin typeface="Open Sans" panose="020B0606030504020204" pitchFamily="34" charset="0"/>
              <a:hlinkClick r:id="rId3"/>
            </a:endParaRPr>
          </a:p>
          <a:p>
            <a:pPr marL="0" indent="0">
              <a:buNone/>
            </a:pPr>
            <a:r>
              <a:rPr lang="is-IS" b="1" i="0" u="none" strike="noStrike" dirty="0">
                <a:solidFill>
                  <a:srgbClr val="303030"/>
                </a:solidFill>
                <a:effectLst/>
                <a:latin typeface="Open Sans" panose="020B0606030504020204" pitchFamily="34" charset="0"/>
                <a:hlinkClick r:id="rId3"/>
              </a:rPr>
              <a:t>Skráning fer fram hér á vef Félagsmálaskólans</a:t>
            </a:r>
            <a:r>
              <a:rPr lang="is-IS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 en við skráningu er óskað eftir </a:t>
            </a:r>
            <a:r>
              <a:rPr lang="is-IS" b="1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kennitölu greiðanda sem er 620269-3449</a:t>
            </a:r>
            <a:r>
              <a:rPr lang="is-IS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. </a:t>
            </a:r>
          </a:p>
          <a:p>
            <a:pPr marL="0" indent="0">
              <a:buNone/>
            </a:pPr>
            <a:endParaRPr lang="is-IS" b="0" i="0" dirty="0">
              <a:solidFill>
                <a:srgbClr val="505050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is-IS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Þátttaka dræm - </a:t>
            </a:r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EF099-F08D-4EF3-83B5-36DC07FFA940}" type="slidenum">
              <a:rPr lang="is-IS" smtClean="0"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7521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is-IS" dirty="0"/>
              <a:t>Tæplega 4 af hverjum 10 hafa unnið heima um 40%- skiptist jafn á milli kynja – helst fólk um miðjan aldur sem hafa unnið heima</a:t>
            </a: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EF099-F08D-4EF3-83B5-36DC07FFA940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1789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is-IS" dirty="0"/>
              <a:t>Tæplega 4 af hverjum 10 hafa unnið heima um 40%- skiptist jafn á milli kynja – helst fólk um miðjan aldur sem hafa unnið heima</a:t>
            </a: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EF099-F08D-4EF3-83B5-36DC07FFA940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11598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s-IS" b="1" i="0" u="none" strike="noStrike" dirty="0">
              <a:solidFill>
                <a:srgbClr val="303030"/>
              </a:solidFill>
              <a:effectLst/>
              <a:latin typeface="Open Sans" panose="020B0606030504020204" pitchFamily="34" charset="0"/>
              <a:hlinkClick r:id="rId3"/>
            </a:endParaRPr>
          </a:p>
          <a:p>
            <a:pPr marL="0" indent="0">
              <a:buNone/>
            </a:pPr>
            <a:r>
              <a:rPr lang="is-IS" b="1" i="0" u="none" strike="noStrike" dirty="0">
                <a:solidFill>
                  <a:srgbClr val="303030"/>
                </a:solidFill>
                <a:effectLst/>
                <a:latin typeface="Open Sans" panose="020B0606030504020204" pitchFamily="34" charset="0"/>
                <a:hlinkClick r:id="rId3"/>
              </a:rPr>
              <a:t>Skráning fer fram hér á vef Félagsmálaskólans</a:t>
            </a:r>
            <a:r>
              <a:rPr lang="is-IS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 en við skráningu er óskað eftir </a:t>
            </a:r>
            <a:r>
              <a:rPr lang="is-IS" b="1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kennitölu greiðanda sem er 620269-3449</a:t>
            </a:r>
            <a:r>
              <a:rPr lang="is-IS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. </a:t>
            </a:r>
          </a:p>
          <a:p>
            <a:pPr marL="0" indent="0">
              <a:buNone/>
            </a:pPr>
            <a:endParaRPr lang="is-IS" b="0" i="0" dirty="0">
              <a:solidFill>
                <a:srgbClr val="505050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is-IS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Þátttaka dræm - </a:t>
            </a:r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EF099-F08D-4EF3-83B5-36DC07FFA940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72092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Hugmyndin</a:t>
            </a:r>
            <a:r>
              <a:rPr lang="en-GB" dirty="0"/>
              <a:t> á </a:t>
            </a:r>
            <a:r>
              <a:rPr lang="en-GB" dirty="0" err="1"/>
              <a:t>bak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þessi</a:t>
            </a:r>
            <a:r>
              <a:rPr lang="en-GB" dirty="0"/>
              <a:t> </a:t>
            </a:r>
            <a:r>
              <a:rPr lang="en-GB" dirty="0" err="1"/>
              <a:t>námskeið</a:t>
            </a:r>
            <a:r>
              <a:rPr lang="en-GB" dirty="0"/>
              <a:t> er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hvetja</a:t>
            </a:r>
            <a:r>
              <a:rPr lang="en-GB" dirty="0"/>
              <a:t> </a:t>
            </a:r>
            <a:r>
              <a:rPr lang="en-GB" dirty="0" err="1"/>
              <a:t>félafsfólk</a:t>
            </a:r>
            <a:r>
              <a:rPr lang="en-GB" dirty="0"/>
              <a:t> til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bæta</a:t>
            </a:r>
            <a:r>
              <a:rPr lang="en-GB" dirty="0"/>
              <a:t> </a:t>
            </a:r>
            <a:r>
              <a:rPr lang="en-GB" dirty="0" err="1"/>
              <a:t>sífellt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sig </a:t>
            </a:r>
            <a:r>
              <a:rPr lang="en-GB" dirty="0" err="1"/>
              <a:t>þekkingu</a:t>
            </a:r>
            <a:r>
              <a:rPr lang="en-GB" dirty="0"/>
              <a:t>, </a:t>
            </a:r>
            <a:r>
              <a:rPr lang="en-GB" dirty="0" err="1"/>
              <a:t>það</a:t>
            </a:r>
            <a:r>
              <a:rPr lang="en-GB" dirty="0"/>
              <a:t> </a:t>
            </a:r>
            <a:r>
              <a:rPr lang="en-GB" dirty="0" err="1"/>
              <a:t>eflir</a:t>
            </a:r>
            <a:r>
              <a:rPr lang="en-GB" dirty="0"/>
              <a:t> hjá </a:t>
            </a:r>
            <a:r>
              <a:rPr lang="en-GB" dirty="0" err="1"/>
              <a:t>manni</a:t>
            </a:r>
            <a:r>
              <a:rPr lang="en-GB" dirty="0"/>
              <a:t> </a:t>
            </a:r>
            <a:r>
              <a:rPr lang="en-GB" dirty="0" err="1"/>
              <a:t>þekkingarþorstann</a:t>
            </a:r>
            <a:r>
              <a:rPr lang="en-GB"/>
              <a:t>.</a:t>
            </a:r>
          </a:p>
          <a:p>
            <a:pPr marL="228600" indent="-228600">
              <a:buAutoNum type="arabicPeriod"/>
            </a:pPr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EF099-F08D-4EF3-83B5-36DC07FFA940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9166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Hugmyndin</a:t>
            </a:r>
            <a:r>
              <a:rPr lang="en-GB" dirty="0"/>
              <a:t> á </a:t>
            </a:r>
            <a:r>
              <a:rPr lang="en-GB" dirty="0" err="1"/>
              <a:t>bak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þessi</a:t>
            </a:r>
            <a:r>
              <a:rPr lang="en-GB" dirty="0"/>
              <a:t> </a:t>
            </a:r>
            <a:r>
              <a:rPr lang="en-GB" dirty="0" err="1"/>
              <a:t>námskeið</a:t>
            </a:r>
            <a:r>
              <a:rPr lang="en-GB" dirty="0"/>
              <a:t> er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hvetja</a:t>
            </a:r>
            <a:r>
              <a:rPr lang="en-GB" dirty="0"/>
              <a:t> </a:t>
            </a:r>
            <a:r>
              <a:rPr lang="en-GB" dirty="0" err="1"/>
              <a:t>félafsfólk</a:t>
            </a:r>
            <a:r>
              <a:rPr lang="en-GB" dirty="0"/>
              <a:t> til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bæta</a:t>
            </a:r>
            <a:r>
              <a:rPr lang="en-GB" dirty="0"/>
              <a:t> </a:t>
            </a:r>
            <a:r>
              <a:rPr lang="en-GB" dirty="0" err="1"/>
              <a:t>sífellt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sig </a:t>
            </a:r>
            <a:r>
              <a:rPr lang="en-GB" dirty="0" err="1"/>
              <a:t>þekkingu</a:t>
            </a:r>
            <a:r>
              <a:rPr lang="en-GB" dirty="0"/>
              <a:t>, </a:t>
            </a:r>
            <a:r>
              <a:rPr lang="en-GB" dirty="0" err="1"/>
              <a:t>það</a:t>
            </a:r>
            <a:r>
              <a:rPr lang="en-GB" dirty="0"/>
              <a:t> </a:t>
            </a:r>
            <a:r>
              <a:rPr lang="en-GB" dirty="0" err="1"/>
              <a:t>eflir</a:t>
            </a:r>
            <a:r>
              <a:rPr lang="en-GB" dirty="0"/>
              <a:t> hjá </a:t>
            </a:r>
            <a:r>
              <a:rPr lang="en-GB" dirty="0" err="1"/>
              <a:t>manni</a:t>
            </a:r>
            <a:r>
              <a:rPr lang="en-GB" dirty="0"/>
              <a:t> </a:t>
            </a:r>
            <a:r>
              <a:rPr lang="en-GB" dirty="0" err="1"/>
              <a:t>þekkingarþorstann</a:t>
            </a:r>
            <a:r>
              <a:rPr lang="en-GB"/>
              <a:t>.</a:t>
            </a:r>
          </a:p>
          <a:p>
            <a:pPr marL="228600" indent="-228600">
              <a:buAutoNum type="arabicPeriod"/>
            </a:pPr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EF099-F08D-4EF3-83B5-36DC07FFA940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52533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Hugmyndin</a:t>
            </a:r>
            <a:r>
              <a:rPr lang="en-GB" dirty="0"/>
              <a:t> á </a:t>
            </a:r>
            <a:r>
              <a:rPr lang="en-GB" dirty="0" err="1"/>
              <a:t>bak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þessi</a:t>
            </a:r>
            <a:r>
              <a:rPr lang="en-GB" dirty="0"/>
              <a:t> </a:t>
            </a:r>
            <a:r>
              <a:rPr lang="en-GB" dirty="0" err="1"/>
              <a:t>námskeið</a:t>
            </a:r>
            <a:r>
              <a:rPr lang="en-GB" dirty="0"/>
              <a:t> er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hvetja</a:t>
            </a:r>
            <a:r>
              <a:rPr lang="en-GB" dirty="0"/>
              <a:t> </a:t>
            </a:r>
            <a:r>
              <a:rPr lang="en-GB" dirty="0" err="1"/>
              <a:t>félafsfólk</a:t>
            </a:r>
            <a:r>
              <a:rPr lang="en-GB" dirty="0"/>
              <a:t> til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bæta</a:t>
            </a:r>
            <a:r>
              <a:rPr lang="en-GB" dirty="0"/>
              <a:t> </a:t>
            </a:r>
            <a:r>
              <a:rPr lang="en-GB" dirty="0" err="1"/>
              <a:t>sífellt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sig </a:t>
            </a:r>
            <a:r>
              <a:rPr lang="en-GB" dirty="0" err="1"/>
              <a:t>þekkingu</a:t>
            </a:r>
            <a:r>
              <a:rPr lang="en-GB" dirty="0"/>
              <a:t>, </a:t>
            </a:r>
            <a:r>
              <a:rPr lang="en-GB" dirty="0" err="1"/>
              <a:t>það</a:t>
            </a:r>
            <a:r>
              <a:rPr lang="en-GB" dirty="0"/>
              <a:t> </a:t>
            </a:r>
            <a:r>
              <a:rPr lang="en-GB" dirty="0" err="1"/>
              <a:t>eflir</a:t>
            </a:r>
            <a:r>
              <a:rPr lang="en-GB" dirty="0"/>
              <a:t> hjá </a:t>
            </a:r>
            <a:r>
              <a:rPr lang="en-GB" dirty="0" err="1"/>
              <a:t>manni</a:t>
            </a:r>
            <a:r>
              <a:rPr lang="en-GB" dirty="0"/>
              <a:t> </a:t>
            </a:r>
            <a:r>
              <a:rPr lang="en-GB" dirty="0" err="1"/>
              <a:t>þekkingarþorstann</a:t>
            </a:r>
            <a:r>
              <a:rPr lang="en-GB"/>
              <a:t>.</a:t>
            </a:r>
          </a:p>
          <a:p>
            <a:pPr marL="228600" indent="-228600">
              <a:buAutoNum type="arabicPeriod"/>
            </a:pPr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EF099-F08D-4EF3-83B5-36DC07FFA940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59514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Hugmyndin</a:t>
            </a:r>
            <a:r>
              <a:rPr lang="en-GB" dirty="0"/>
              <a:t> á </a:t>
            </a:r>
            <a:r>
              <a:rPr lang="en-GB" dirty="0" err="1"/>
              <a:t>bak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þessi</a:t>
            </a:r>
            <a:r>
              <a:rPr lang="en-GB" dirty="0"/>
              <a:t> </a:t>
            </a:r>
            <a:r>
              <a:rPr lang="en-GB" dirty="0" err="1"/>
              <a:t>námskeið</a:t>
            </a:r>
            <a:r>
              <a:rPr lang="en-GB" dirty="0"/>
              <a:t> er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hvetja</a:t>
            </a:r>
            <a:r>
              <a:rPr lang="en-GB" dirty="0"/>
              <a:t> </a:t>
            </a:r>
            <a:r>
              <a:rPr lang="en-GB" dirty="0" err="1"/>
              <a:t>félafsfólk</a:t>
            </a:r>
            <a:r>
              <a:rPr lang="en-GB" dirty="0"/>
              <a:t> til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bæta</a:t>
            </a:r>
            <a:r>
              <a:rPr lang="en-GB" dirty="0"/>
              <a:t> </a:t>
            </a:r>
            <a:r>
              <a:rPr lang="en-GB" dirty="0" err="1"/>
              <a:t>sífellt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sig </a:t>
            </a:r>
            <a:r>
              <a:rPr lang="en-GB" dirty="0" err="1"/>
              <a:t>þekkingu</a:t>
            </a:r>
            <a:r>
              <a:rPr lang="en-GB" dirty="0"/>
              <a:t>, </a:t>
            </a:r>
            <a:r>
              <a:rPr lang="en-GB" dirty="0" err="1"/>
              <a:t>það</a:t>
            </a:r>
            <a:r>
              <a:rPr lang="en-GB" dirty="0"/>
              <a:t> </a:t>
            </a:r>
            <a:r>
              <a:rPr lang="en-GB" dirty="0" err="1"/>
              <a:t>eflir</a:t>
            </a:r>
            <a:r>
              <a:rPr lang="en-GB" dirty="0"/>
              <a:t> hjá </a:t>
            </a:r>
            <a:r>
              <a:rPr lang="en-GB" dirty="0" err="1"/>
              <a:t>manni</a:t>
            </a:r>
            <a:r>
              <a:rPr lang="en-GB" dirty="0"/>
              <a:t> </a:t>
            </a:r>
            <a:r>
              <a:rPr lang="en-GB" dirty="0" err="1"/>
              <a:t>þekkingarþorstann</a:t>
            </a:r>
            <a:r>
              <a:rPr lang="en-GB"/>
              <a:t>.</a:t>
            </a:r>
          </a:p>
          <a:p>
            <a:pPr marL="228600" indent="-228600">
              <a:buAutoNum type="arabicPeriod"/>
            </a:pPr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EF099-F08D-4EF3-83B5-36DC07FFA940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11136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Hugmyndin</a:t>
            </a:r>
            <a:r>
              <a:rPr lang="en-GB" dirty="0"/>
              <a:t> á </a:t>
            </a:r>
            <a:r>
              <a:rPr lang="en-GB" dirty="0" err="1"/>
              <a:t>bak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þessi</a:t>
            </a:r>
            <a:r>
              <a:rPr lang="en-GB" dirty="0"/>
              <a:t> </a:t>
            </a:r>
            <a:r>
              <a:rPr lang="en-GB" dirty="0" err="1"/>
              <a:t>námskeið</a:t>
            </a:r>
            <a:r>
              <a:rPr lang="en-GB" dirty="0"/>
              <a:t> er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hvetja</a:t>
            </a:r>
            <a:r>
              <a:rPr lang="en-GB" dirty="0"/>
              <a:t> </a:t>
            </a:r>
            <a:r>
              <a:rPr lang="en-GB" dirty="0" err="1"/>
              <a:t>félafsfólk</a:t>
            </a:r>
            <a:r>
              <a:rPr lang="en-GB" dirty="0"/>
              <a:t> til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bæta</a:t>
            </a:r>
            <a:r>
              <a:rPr lang="en-GB" dirty="0"/>
              <a:t> </a:t>
            </a:r>
            <a:r>
              <a:rPr lang="en-GB" dirty="0" err="1"/>
              <a:t>sífellt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sig </a:t>
            </a:r>
            <a:r>
              <a:rPr lang="en-GB" dirty="0" err="1"/>
              <a:t>þekkingu</a:t>
            </a:r>
            <a:r>
              <a:rPr lang="en-GB" dirty="0"/>
              <a:t>, </a:t>
            </a:r>
            <a:r>
              <a:rPr lang="en-GB" dirty="0" err="1"/>
              <a:t>það</a:t>
            </a:r>
            <a:r>
              <a:rPr lang="en-GB" dirty="0"/>
              <a:t> </a:t>
            </a:r>
            <a:r>
              <a:rPr lang="en-GB" dirty="0" err="1"/>
              <a:t>eflir</a:t>
            </a:r>
            <a:r>
              <a:rPr lang="en-GB" dirty="0"/>
              <a:t> hjá </a:t>
            </a:r>
            <a:r>
              <a:rPr lang="en-GB" dirty="0" err="1"/>
              <a:t>manni</a:t>
            </a:r>
            <a:r>
              <a:rPr lang="en-GB" dirty="0"/>
              <a:t> </a:t>
            </a:r>
            <a:r>
              <a:rPr lang="en-GB" dirty="0" err="1"/>
              <a:t>þekkingarþorstann</a:t>
            </a:r>
            <a:r>
              <a:rPr lang="en-GB"/>
              <a:t>.</a:t>
            </a:r>
          </a:p>
          <a:p>
            <a:pPr marL="228600" indent="-228600">
              <a:buAutoNum type="arabicPeriod"/>
            </a:pPr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EF099-F08D-4EF3-83B5-36DC07FFA940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4438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9F7F2E6C-14D9-4DBB-97E9-B59FBD6F1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Undirtitill 2">
            <a:extLst>
              <a:ext uri="{FF2B5EF4-FFF2-40B4-BE49-F238E27FC236}">
                <a16:creationId xmlns:a16="http://schemas.microsoft.com/office/drawing/2014/main" id="{872AF3B4-D50F-41DD-8409-70265D79E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s-IS"/>
              <a:t>Smelltu til að breyta stíl aðalundirtitla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D026E0A8-59DD-4FC2-A89B-D5FA6C575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598D-1DEC-4A35-894F-6D7CC86A2BB8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32F0793C-2C1A-4BCF-A6F6-17DD7543F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471718CE-BBA4-404B-8BA8-E48D6F1BA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5D22-B959-4F79-9B5C-0A3A4B7E364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3048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AD1E04EA-CCC1-4469-ABE1-EDFDD62C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lóðrétts texta 2">
            <a:extLst>
              <a:ext uri="{FF2B5EF4-FFF2-40B4-BE49-F238E27FC236}">
                <a16:creationId xmlns:a16="http://schemas.microsoft.com/office/drawing/2014/main" id="{817AD4E6-45D0-4D24-99DA-571CD40A6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24D072FD-BB88-4640-9490-F091D0D5D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598D-1DEC-4A35-894F-6D7CC86A2BB8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99B0A3C4-3FF3-47EF-A419-9163E2207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A8F969F2-69A7-46CB-B024-D75B4ADB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5D22-B959-4F79-9B5C-0A3A4B7E364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7253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óðréttur titill 1">
            <a:extLst>
              <a:ext uri="{FF2B5EF4-FFF2-40B4-BE49-F238E27FC236}">
                <a16:creationId xmlns:a16="http://schemas.microsoft.com/office/drawing/2014/main" id="{9EF7386E-26E0-45C3-9F4F-DDA16096D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lóðrétts texta 2">
            <a:extLst>
              <a:ext uri="{FF2B5EF4-FFF2-40B4-BE49-F238E27FC236}">
                <a16:creationId xmlns:a16="http://schemas.microsoft.com/office/drawing/2014/main" id="{CD1CBFC4-8810-477F-9B9D-0F9ABA638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471C01C6-97C2-4BED-8227-82203CE2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598D-1DEC-4A35-894F-6D7CC86A2BB8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FEB5D22F-67E9-4EA2-A362-FF7B11B2C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964EDA47-C910-41A6-A853-B7D5E798A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5D22-B959-4F79-9B5C-0A3A4B7E364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23114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1399013"/>
            <a:ext cx="9144000" cy="16938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ts val="6000"/>
              </a:lnSpc>
              <a:defRPr sz="5000" b="1" baseline="0">
                <a:solidFill>
                  <a:srgbClr val="002853"/>
                </a:solidFill>
              </a:defRPr>
            </a:lvl1pPr>
          </a:lstStyle>
          <a:p>
            <a:r>
              <a:rPr lang="en-US" dirty="0" err="1"/>
              <a:t>Fyrirsögn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tveim</a:t>
            </a:r>
            <a:br>
              <a:rPr lang="en-US" dirty="0"/>
            </a:br>
            <a:r>
              <a:rPr lang="en-US" dirty="0" err="1"/>
              <a:t>línum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meira</a:t>
            </a:r>
            <a:r>
              <a:rPr lang="en-US" dirty="0"/>
              <a:t> </a:t>
            </a:r>
            <a:r>
              <a:rPr lang="en-US" dirty="0" err="1"/>
              <a:t>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3319649"/>
            <a:ext cx="9144000" cy="28122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mtClean="0">
                <a:effectLst/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Olore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comnistio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maion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rempel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ipicid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eatecto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mosa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cullaut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inulpa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dolupit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este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ipsumque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lab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ipiciliqui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dolorem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nonsero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torios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etum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faccatio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molorru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ptaquaturit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ad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mollaudit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.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Amet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ipsum. In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estiaes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cidicii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stiatem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nit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laut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maxim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fugita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quo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iumquiat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pellacilitas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debisti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uritas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conserum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harum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que mi,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odiSaeptatent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atatur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?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Ecepedi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psapel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imusa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secae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lam, qui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apitam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as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millupti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diciis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etur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asped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quist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sequaer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ehendendios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inimint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ulpa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ex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essentem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imagnimus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doluptaturio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et lit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hilUr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?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Acil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etur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aspitatem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re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odisto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exeribustem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quodigentis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eosam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officto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to et,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omnim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acilibusam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quia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voloritio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omnim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re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verum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essimus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repe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quam,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nobisqui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que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eos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deniminvenis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berspid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endignatem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exeruptae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illest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asimet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ex et et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molupta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turiti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iunt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enes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vendign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atquat.Untia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voluption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porum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fuga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.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Iciis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exerferae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perehent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re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deressed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autem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vollata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tiatquam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consecatium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ersperatis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a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cor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molo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velecuptam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sundipiendi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qui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nonsequ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asinto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to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ditTe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quam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facientiasi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latisquist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quos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iminciu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ntintem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venis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liae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dolorrumet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omnisciis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dusam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adiori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doles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untiis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repel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escia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nimusam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lam que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nos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ma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vollupt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ionsentotate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nonet, qui deles et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audanih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illesequam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utatur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modi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venimolorpor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aliquas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eFerumquia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voloraecerem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recati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ipsunt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repta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quam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exceat</a:t>
            </a:r>
            <a:endParaRPr lang="en-US" dirty="0">
              <a:solidFill>
                <a:srgbClr val="003766"/>
              </a:solidFill>
              <a:effectLst/>
              <a:latin typeface="Helvetica Neue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64" y="457200"/>
            <a:ext cx="1212161" cy="352265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454955" y="492720"/>
            <a:ext cx="1774825" cy="2508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0" i="0">
                <a:solidFill>
                  <a:srgbClr val="EA2C4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b="0" i="0" dirty="0" err="1">
                <a:solidFill>
                  <a:srgbClr val="EA2C4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Titill</a:t>
            </a:r>
            <a:r>
              <a:rPr lang="en-US" sz="1400" b="0" i="0" baseline="0" dirty="0">
                <a:solidFill>
                  <a:srgbClr val="EA2C4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400" b="0" i="0" baseline="0" dirty="0" err="1">
                <a:solidFill>
                  <a:srgbClr val="EA2C4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kynningar</a:t>
            </a:r>
            <a:endParaRPr lang="en-US" sz="1400" dirty="0">
              <a:solidFill>
                <a:srgbClr val="EA2C4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6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B3FF83D5-E3EA-4830-9573-AFD0E3D1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83BFCC33-8C62-4C33-9B74-5ED391C2A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13D7C65F-39DA-4FC4-A05B-A9BA3532E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598D-1DEC-4A35-894F-6D7CC86A2BB8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AF844E52-16C8-4779-A66E-89BC89DB2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5AC27919-645B-439B-9C8D-284DF1C8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5D22-B959-4F79-9B5C-0A3A4B7E364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420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8F6278E3-8A96-4CC7-9659-BC7F59338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D8ADB301-BD7D-4C1C-8C3D-CD66FDD06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797F6295-0E9D-4547-8D65-BE46934C6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598D-1DEC-4A35-894F-6D7CC86A2BB8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CB814910-01CB-47D3-9F5D-A7AC17BC4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0A321CCF-FA4C-43BB-A722-781BAE387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5D22-B959-4F79-9B5C-0A3A4B7E364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1817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76399397-2D63-4329-BE2A-F554089D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B70B64F6-72BC-4CCD-83BC-BC3353788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6A338A2C-36F3-434C-9774-CE699D9E8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19199D6D-A7B0-4BA4-96DC-84078DBD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598D-1DEC-4A35-894F-6D7CC86A2BB8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CE66AB09-EA3F-46A0-8D51-11F3D4DA3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B734C4D7-2371-4BCE-864D-E96D201F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5D22-B959-4F79-9B5C-0A3A4B7E364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9816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805FBE85-9B0E-4284-A595-FA23E85D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3B10EA1D-8568-4BC7-8288-E3215C4C8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1B09B6AA-D79D-4871-BCE0-FD754E988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5" name="Textastaðgengill 4">
            <a:extLst>
              <a:ext uri="{FF2B5EF4-FFF2-40B4-BE49-F238E27FC236}">
                <a16:creationId xmlns:a16="http://schemas.microsoft.com/office/drawing/2014/main" id="{129AC164-4C58-44D0-95C8-391D0A6DDB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6" name="Staðgengill efnis 5">
            <a:extLst>
              <a:ext uri="{FF2B5EF4-FFF2-40B4-BE49-F238E27FC236}">
                <a16:creationId xmlns:a16="http://schemas.microsoft.com/office/drawing/2014/main" id="{2D44BB0D-04F5-49FF-B2C4-BA8DA360A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7" name="Dagsetningarstaðgengill 6">
            <a:extLst>
              <a:ext uri="{FF2B5EF4-FFF2-40B4-BE49-F238E27FC236}">
                <a16:creationId xmlns:a16="http://schemas.microsoft.com/office/drawing/2014/main" id="{EB10E208-6F10-4323-BF50-0816B12F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598D-1DEC-4A35-894F-6D7CC86A2BB8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8" name="Síðufótarstaðgengill 7">
            <a:extLst>
              <a:ext uri="{FF2B5EF4-FFF2-40B4-BE49-F238E27FC236}">
                <a16:creationId xmlns:a16="http://schemas.microsoft.com/office/drawing/2014/main" id="{7B8A157C-457C-4B68-B0F2-D96DCDC92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kyggnunúmersstaðgengill 8">
            <a:extLst>
              <a:ext uri="{FF2B5EF4-FFF2-40B4-BE49-F238E27FC236}">
                <a16:creationId xmlns:a16="http://schemas.microsoft.com/office/drawing/2014/main" id="{A01944EE-C64A-4917-B5AC-C7D945650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5D22-B959-4F79-9B5C-0A3A4B7E364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3295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BDA11DD6-A3B6-4760-91FC-3BFC83C4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Dagsetningarstaðgengill 2">
            <a:extLst>
              <a:ext uri="{FF2B5EF4-FFF2-40B4-BE49-F238E27FC236}">
                <a16:creationId xmlns:a16="http://schemas.microsoft.com/office/drawing/2014/main" id="{CE884B42-28BA-4478-8B7B-54FBD1DBD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598D-1DEC-4A35-894F-6D7CC86A2BB8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4" name="Síðufótarstaðgengill 3">
            <a:extLst>
              <a:ext uri="{FF2B5EF4-FFF2-40B4-BE49-F238E27FC236}">
                <a16:creationId xmlns:a16="http://schemas.microsoft.com/office/drawing/2014/main" id="{5C31DF18-7226-462D-B880-C330B2B06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kyggnunúmersstaðgengill 4">
            <a:extLst>
              <a:ext uri="{FF2B5EF4-FFF2-40B4-BE49-F238E27FC236}">
                <a16:creationId xmlns:a16="http://schemas.microsoft.com/office/drawing/2014/main" id="{12594C3F-C7C1-450A-BE0B-0C8C781F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5D22-B959-4F79-9B5C-0A3A4B7E364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2247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gsetningarstaðgengill 1">
            <a:extLst>
              <a:ext uri="{FF2B5EF4-FFF2-40B4-BE49-F238E27FC236}">
                <a16:creationId xmlns:a16="http://schemas.microsoft.com/office/drawing/2014/main" id="{77A6ECEE-F2FD-4CD8-A15C-2AF8F3967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598D-1DEC-4A35-894F-6D7CC86A2BB8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3" name="Síðufótarstaðgengill 2">
            <a:extLst>
              <a:ext uri="{FF2B5EF4-FFF2-40B4-BE49-F238E27FC236}">
                <a16:creationId xmlns:a16="http://schemas.microsoft.com/office/drawing/2014/main" id="{4738779F-564E-446D-9F11-A324E6FA8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>
            <a:extLst>
              <a:ext uri="{FF2B5EF4-FFF2-40B4-BE49-F238E27FC236}">
                <a16:creationId xmlns:a16="http://schemas.microsoft.com/office/drawing/2014/main" id="{9F6C5C08-6272-4D3D-B797-97AE6CE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5D22-B959-4F79-9B5C-0A3A4B7E364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5423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4C22E6F6-77B4-45C3-89AD-A009D6153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33970106-1A95-443F-8040-CD5DD5385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Textastaðgengill 3">
            <a:extLst>
              <a:ext uri="{FF2B5EF4-FFF2-40B4-BE49-F238E27FC236}">
                <a16:creationId xmlns:a16="http://schemas.microsoft.com/office/drawing/2014/main" id="{F76578DD-6FE3-44EB-81FE-0D59B38DF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318F0E30-1649-4F1B-80F9-A47E69AA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598D-1DEC-4A35-894F-6D7CC86A2BB8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C494B87C-C157-4691-9468-6B648547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A8450009-EA85-40AE-8B62-2CC63ABF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5D22-B959-4F79-9B5C-0A3A4B7E364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3451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120244DE-7866-43C4-BE3E-76DCCA0B2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myndar 2">
            <a:extLst>
              <a:ext uri="{FF2B5EF4-FFF2-40B4-BE49-F238E27FC236}">
                <a16:creationId xmlns:a16="http://schemas.microsoft.com/office/drawing/2014/main" id="{887D957B-E8F7-4533-A504-451E5ECDD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astaðgengill 3">
            <a:extLst>
              <a:ext uri="{FF2B5EF4-FFF2-40B4-BE49-F238E27FC236}">
                <a16:creationId xmlns:a16="http://schemas.microsoft.com/office/drawing/2014/main" id="{75A8C83D-CF08-45D9-8B56-2726D1DEA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189C3638-7EE0-46E0-A89E-932057ADA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598D-1DEC-4A35-894F-6D7CC86A2BB8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CCA6EC03-49F3-44FB-B373-82C4D3670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73FE0B1F-F817-403C-BEB8-F52AA5DD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5D22-B959-4F79-9B5C-0A3A4B7E364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31256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sstaðgengill 1">
            <a:extLst>
              <a:ext uri="{FF2B5EF4-FFF2-40B4-BE49-F238E27FC236}">
                <a16:creationId xmlns:a16="http://schemas.microsoft.com/office/drawing/2014/main" id="{435BE1BB-4E47-4395-B663-E3F7B46B9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5BF55BB4-34B8-430A-8AD1-A4A65240F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979DEB0A-D258-461A-AE5D-CCF091747B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B598D-1DEC-4A35-894F-6D7CC86A2BB8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D2C97D01-4A0C-42D8-809D-44C07623C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1E458E20-8D69-4662-BAA3-05A011EAF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15D22-B959-4F79-9B5C-0A3A4B7E364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8929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eyki.is/trunadarmenn/trunadarmannafraedsl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eyki.is/fraedsla/gott-ad-vita-namskei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199" y="1251751"/>
            <a:ext cx="9398493" cy="5106185"/>
          </a:xfrm>
        </p:spPr>
        <p:txBody>
          <a:bodyPr>
            <a:normAutofit/>
          </a:bodyPr>
          <a:lstStyle/>
          <a:p>
            <a:pPr lvl="0" algn="ctr">
              <a:lnSpc>
                <a:spcPct val="106000"/>
              </a:lnSpc>
            </a:pPr>
            <a:r>
              <a:rPr lang="en-US" sz="4000" b="1" dirty="0" err="1"/>
              <a:t>Stofnun</a:t>
            </a:r>
            <a:r>
              <a:rPr lang="en-US" sz="4000" b="1" dirty="0"/>
              <a:t> </a:t>
            </a:r>
            <a:r>
              <a:rPr lang="en-US" sz="4000" b="1" dirty="0" err="1"/>
              <a:t>ársins</a:t>
            </a:r>
            <a:endParaRPr lang="en-US" sz="4000" b="1" dirty="0"/>
          </a:p>
          <a:p>
            <a:pPr lvl="0">
              <a:lnSpc>
                <a:spcPct val="106000"/>
              </a:lnSpc>
            </a:pPr>
            <a:r>
              <a:rPr lang="en-US" sz="2400" b="1" dirty="0" err="1"/>
              <a:t>Nýtt</a:t>
            </a:r>
            <a:r>
              <a:rPr lang="en-US" sz="2400" b="1" dirty="0"/>
              <a:t> </a:t>
            </a:r>
            <a:r>
              <a:rPr lang="en-US" sz="2400" b="1" dirty="0" err="1"/>
              <a:t>fyrirkomulag</a:t>
            </a:r>
            <a:r>
              <a:rPr lang="en-US" sz="2400" b="1" dirty="0"/>
              <a:t>: </a:t>
            </a:r>
            <a:br>
              <a:rPr lang="en-US" sz="2400" b="1" dirty="0"/>
            </a:br>
            <a:endParaRPr lang="en-US" sz="2400" b="1" dirty="0"/>
          </a:p>
          <a:p>
            <a:pPr marL="457200" lvl="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Könnun</a:t>
            </a:r>
            <a:r>
              <a:rPr lang="en-US" dirty="0"/>
              <a:t> </a:t>
            </a:r>
            <a:r>
              <a:rPr lang="en-US" dirty="0" err="1"/>
              <a:t>meðal</a:t>
            </a:r>
            <a:r>
              <a:rPr lang="en-US" dirty="0"/>
              <a:t> </a:t>
            </a:r>
            <a:r>
              <a:rPr lang="en-US" dirty="0" err="1"/>
              <a:t>félagsfólks</a:t>
            </a:r>
            <a:r>
              <a:rPr lang="en-US" dirty="0"/>
              <a:t> </a:t>
            </a:r>
            <a:r>
              <a:rPr lang="en-US" dirty="0" err="1"/>
              <a:t>fór</a:t>
            </a:r>
            <a:r>
              <a:rPr lang="en-US" dirty="0"/>
              <a:t> </a:t>
            </a:r>
            <a:r>
              <a:rPr lang="en-US" dirty="0" err="1"/>
              <a:t>fram</a:t>
            </a:r>
            <a:r>
              <a:rPr lang="en-US" dirty="0"/>
              <a:t> </a:t>
            </a:r>
            <a:r>
              <a:rPr lang="en-US" dirty="0" err="1"/>
              <a:t>nóv</a:t>
            </a:r>
            <a:r>
              <a:rPr lang="en-US" dirty="0"/>
              <a:t>- </a:t>
            </a:r>
            <a:r>
              <a:rPr lang="en-US" dirty="0" err="1"/>
              <a:t>desember</a:t>
            </a:r>
            <a:br>
              <a:rPr lang="en-US" dirty="0"/>
            </a:br>
            <a:endParaRPr lang="en-US" sz="1600" dirty="0"/>
          </a:p>
          <a:p>
            <a:pPr marL="457200" lvl="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Launakönnun</a:t>
            </a:r>
            <a:r>
              <a:rPr lang="en-US" dirty="0"/>
              <a:t> ekki </a:t>
            </a:r>
            <a:r>
              <a:rPr lang="en-US" dirty="0" err="1"/>
              <a:t>gerð</a:t>
            </a:r>
            <a:r>
              <a:rPr lang="en-US" dirty="0"/>
              <a:t> á </a:t>
            </a:r>
            <a:r>
              <a:rPr lang="en-US" dirty="0" err="1"/>
              <a:t>hverju</a:t>
            </a:r>
            <a:r>
              <a:rPr lang="en-US" dirty="0"/>
              <a:t> </a:t>
            </a:r>
            <a:r>
              <a:rPr lang="en-US" dirty="0" err="1"/>
              <a:t>ári</a:t>
            </a:r>
            <a:br>
              <a:rPr lang="en-US" dirty="0"/>
            </a:br>
            <a:endParaRPr lang="en-US" sz="1700" dirty="0"/>
          </a:p>
          <a:p>
            <a:pPr marL="457200" lvl="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Breyting</a:t>
            </a:r>
            <a:r>
              <a:rPr lang="en-US" dirty="0"/>
              <a:t> á </a:t>
            </a:r>
            <a:r>
              <a:rPr lang="en-US" dirty="0" err="1"/>
              <a:t>stærðarflokkum</a:t>
            </a:r>
            <a:r>
              <a:rPr lang="en-US" dirty="0"/>
              <a:t> </a:t>
            </a:r>
            <a:r>
              <a:rPr lang="en-US" dirty="0" err="1"/>
              <a:t>hjá</a:t>
            </a:r>
            <a:r>
              <a:rPr lang="en-US" dirty="0"/>
              <a:t> </a:t>
            </a:r>
            <a:r>
              <a:rPr lang="en-US" dirty="0" err="1"/>
              <a:t>ríkisstofnunum</a:t>
            </a:r>
            <a:r>
              <a:rPr lang="en-US" dirty="0"/>
              <a:t> </a:t>
            </a:r>
            <a:br>
              <a:rPr lang="en-US" dirty="0"/>
            </a:br>
            <a:endParaRPr lang="en-US" sz="1600" dirty="0"/>
          </a:p>
          <a:p>
            <a:pPr marL="457200" lvl="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Viðurkenningar</a:t>
            </a:r>
            <a:r>
              <a:rPr lang="en-US" dirty="0"/>
              <a:t> til </a:t>
            </a:r>
            <a:r>
              <a:rPr lang="en-US" dirty="0" err="1"/>
              <a:t>vinnustaða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2021 </a:t>
            </a:r>
            <a:r>
              <a:rPr lang="en-US" dirty="0" err="1"/>
              <a:t>veittar</a:t>
            </a:r>
            <a:r>
              <a:rPr lang="en-US" dirty="0"/>
              <a:t> 2022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50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215142A-D057-40F0-8089-D0967A75FC43}"/>
              </a:ext>
            </a:extLst>
          </p:cNvPr>
          <p:cNvSpPr txBox="1">
            <a:spLocks/>
          </p:cNvSpPr>
          <p:nvPr/>
        </p:nvSpPr>
        <p:spPr>
          <a:xfrm>
            <a:off x="1768928" y="979036"/>
            <a:ext cx="8654143" cy="762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rgbClr val="EA2C4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chemeClr val="tx1"/>
                </a:solidFill>
                <a:latin typeface="+mn-lt"/>
              </a:rPr>
              <a:t>Félagsfundir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3728615-6CF5-44D8-ABD3-C1690C327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894" y="1741715"/>
            <a:ext cx="10895682" cy="4650823"/>
          </a:xfrm>
        </p:spPr>
        <p:txBody>
          <a:bodyPr>
            <a:normAutofit/>
          </a:bodyPr>
          <a:lstStyle/>
          <a:p>
            <a:endParaRPr lang="is-IS" sz="1600" dirty="0">
              <a:latin typeface="+mn-lt"/>
            </a:endParaRPr>
          </a:p>
          <a:p>
            <a:pPr lvl="0">
              <a:lnSpc>
                <a:spcPct val="106000"/>
              </a:lnSpc>
            </a:pPr>
            <a:r>
              <a:rPr lang="is-IS" sz="3500" b="1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Að gera opinbera starfsmenn að blórabögglum</a:t>
            </a:r>
            <a:br>
              <a:rPr lang="is-IS" sz="3500" b="1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</a:br>
            <a:r>
              <a:rPr lang="is-IS" sz="35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• Árásir á opinbera starfsmenn</a:t>
            </a:r>
            <a:br>
              <a:rPr lang="is-IS" sz="3500" dirty="0"/>
            </a:br>
            <a:r>
              <a:rPr lang="is-IS" sz="35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• Jöfnun launa milli markaða</a:t>
            </a:r>
            <a:br>
              <a:rPr lang="is-IS" sz="3500" dirty="0"/>
            </a:br>
            <a:r>
              <a:rPr lang="is-IS" sz="3500" dirty="0"/>
              <a:t>	</a:t>
            </a:r>
          </a:p>
          <a:p>
            <a:pPr lvl="0">
              <a:lnSpc>
                <a:spcPct val="106000"/>
              </a:lnSpc>
            </a:pPr>
            <a:r>
              <a:rPr lang="is-IS" sz="3500" b="0" i="1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Erindi: Þórarinn Eyfjörð formaður Sameykis.</a:t>
            </a:r>
            <a:endParaRPr lang="en-US" sz="35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7197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215142A-D057-40F0-8089-D0967A75FC43}"/>
              </a:ext>
            </a:extLst>
          </p:cNvPr>
          <p:cNvSpPr txBox="1">
            <a:spLocks/>
          </p:cNvSpPr>
          <p:nvPr/>
        </p:nvSpPr>
        <p:spPr>
          <a:xfrm>
            <a:off x="1768928" y="979036"/>
            <a:ext cx="8654143" cy="762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rgbClr val="EA2C4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chemeClr val="tx1"/>
                </a:solidFill>
                <a:latin typeface="+mn-lt"/>
              </a:rPr>
              <a:t>Félagsfundir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3728615-6CF5-44D8-ABD3-C1690C327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199" y="1970314"/>
            <a:ext cx="9398493" cy="3908650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</a:rPr>
              <a:t>Munum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bæta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við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tveimur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fundum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annar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lok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dags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miðvikudaginn</a:t>
            </a:r>
            <a:r>
              <a:rPr lang="en-US" dirty="0">
                <a:latin typeface="+mn-lt"/>
              </a:rPr>
              <a:t> 8. mars og </a:t>
            </a:r>
            <a:r>
              <a:rPr lang="en-US" dirty="0" err="1">
                <a:latin typeface="+mn-lt"/>
              </a:rPr>
              <a:t>hinn</a:t>
            </a:r>
            <a:r>
              <a:rPr lang="en-US" dirty="0">
                <a:latin typeface="+mn-lt"/>
              </a:rPr>
              <a:t> í </a:t>
            </a:r>
            <a:r>
              <a:rPr lang="en-US" dirty="0" err="1">
                <a:latin typeface="+mn-lt"/>
              </a:rPr>
              <a:t>upphafi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dags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föstudaginn</a:t>
            </a:r>
            <a:r>
              <a:rPr lang="en-US" dirty="0">
                <a:latin typeface="+mn-lt"/>
              </a:rPr>
              <a:t> 11. mars.</a:t>
            </a:r>
          </a:p>
        </p:txBody>
      </p:sp>
    </p:spTree>
    <p:extLst>
      <p:ext uri="{BB962C8B-B14F-4D97-AF65-F5344CB8AC3E}">
        <p14:creationId xmlns:p14="http://schemas.microsoft.com/office/powerpoint/2010/main" val="3191907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687E34-4602-4950-9245-A42557BF5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443" y="334777"/>
            <a:ext cx="8921114" cy="618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9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D6F18F-C888-434E-A9B9-1CBF94D75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963" y="342967"/>
            <a:ext cx="9370073" cy="617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26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224167-77E2-4A8E-AE57-932B3F177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947" y="180148"/>
            <a:ext cx="9358106" cy="649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51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215142A-D057-40F0-8089-D0967A75FC43}"/>
              </a:ext>
            </a:extLst>
          </p:cNvPr>
          <p:cNvSpPr txBox="1">
            <a:spLocks/>
          </p:cNvSpPr>
          <p:nvPr/>
        </p:nvSpPr>
        <p:spPr>
          <a:xfrm>
            <a:off x="2006366" y="394283"/>
            <a:ext cx="8179266" cy="1031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rgbClr val="EA2C4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algn="ctr"/>
            <a:r>
              <a:rPr lang="en-US" sz="5200" dirty="0">
                <a:solidFill>
                  <a:schemeClr val="tx1"/>
                </a:solidFill>
                <a:latin typeface="+mn-lt"/>
              </a:rPr>
              <a:t>…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3728615-6CF5-44D8-ABD3-C1690C327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0141" y="1426129"/>
            <a:ext cx="10461373" cy="5037588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  <a:cs typeface="+mn-cs"/>
              </a:rPr>
              <a:t>…</a:t>
            </a:r>
            <a:br>
              <a:rPr lang="en-US" sz="2800" dirty="0"/>
            </a:br>
            <a:endParaRPr lang="en-US" sz="2800" dirty="0"/>
          </a:p>
          <a:p>
            <a:pPr marL="457200" lvl="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900" dirty="0">
              <a:latin typeface="+mn-lt"/>
              <a:ea typeface="+mn-ea"/>
              <a:cs typeface="+mn-cs"/>
            </a:endParaRPr>
          </a:p>
          <a:p>
            <a:pPr marL="228600" lvl="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 err="1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74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215142A-D057-40F0-8089-D0967A75FC43}"/>
              </a:ext>
            </a:extLst>
          </p:cNvPr>
          <p:cNvSpPr txBox="1">
            <a:spLocks/>
          </p:cNvSpPr>
          <p:nvPr/>
        </p:nvSpPr>
        <p:spPr>
          <a:xfrm>
            <a:off x="2290195" y="721454"/>
            <a:ext cx="7508146" cy="1333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rgbClr val="EA2C4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algn="ctr"/>
            <a:r>
              <a:rPr lang="en-US" sz="5100" b="1" dirty="0" err="1">
                <a:solidFill>
                  <a:schemeClr val="tx1"/>
                </a:solidFill>
                <a:latin typeface="+mn-lt"/>
              </a:rPr>
              <a:t>Málþing</a:t>
            </a:r>
            <a:r>
              <a:rPr lang="en-US" sz="5100" b="1" dirty="0">
                <a:solidFill>
                  <a:schemeClr val="tx1"/>
                </a:solidFill>
                <a:latin typeface="+mn-lt"/>
              </a:rPr>
              <a:t> um </a:t>
            </a:r>
            <a:r>
              <a:rPr lang="en-US" sz="5100" b="1" dirty="0" err="1">
                <a:solidFill>
                  <a:schemeClr val="tx1"/>
                </a:solidFill>
                <a:latin typeface="+mn-lt"/>
              </a:rPr>
              <a:t>mannauðsmál</a:t>
            </a:r>
            <a:r>
              <a:rPr lang="en-US" sz="5100" b="1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algn="ctr"/>
            <a:r>
              <a:rPr lang="en-US" sz="5100" b="1" dirty="0" err="1">
                <a:solidFill>
                  <a:schemeClr val="tx1"/>
                </a:solidFill>
                <a:latin typeface="+mn-lt"/>
              </a:rPr>
              <a:t>Vellíðan</a:t>
            </a:r>
            <a:r>
              <a:rPr lang="en-US" sz="5100" b="1" dirty="0">
                <a:solidFill>
                  <a:schemeClr val="tx1"/>
                </a:solidFill>
                <a:latin typeface="+mn-lt"/>
              </a:rPr>
              <a:t> og </a:t>
            </a:r>
            <a:r>
              <a:rPr lang="en-US" sz="5100" b="1" dirty="0" err="1">
                <a:solidFill>
                  <a:schemeClr val="tx1"/>
                </a:solidFill>
                <a:latin typeface="+mn-lt"/>
              </a:rPr>
              <a:t>vöxtur</a:t>
            </a:r>
            <a:r>
              <a:rPr lang="en-US" sz="51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5100" b="1" dirty="0" err="1">
                <a:solidFill>
                  <a:schemeClr val="tx1"/>
                </a:solidFill>
                <a:latin typeface="+mn-lt"/>
              </a:rPr>
              <a:t>með</a:t>
            </a:r>
            <a:r>
              <a:rPr lang="en-US" sz="51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5100" b="1" dirty="0" err="1">
                <a:solidFill>
                  <a:schemeClr val="tx1"/>
                </a:solidFill>
                <a:latin typeface="+mn-lt"/>
              </a:rPr>
              <a:t>betri</a:t>
            </a:r>
            <a:r>
              <a:rPr lang="en-US" sz="51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5100" b="1" dirty="0" err="1">
                <a:solidFill>
                  <a:schemeClr val="tx1"/>
                </a:solidFill>
                <a:latin typeface="+mn-lt"/>
              </a:rPr>
              <a:t>vinnutíma</a:t>
            </a:r>
            <a:r>
              <a:rPr lang="en-US" sz="5100" b="1" dirty="0">
                <a:solidFill>
                  <a:schemeClr val="tx1"/>
                </a:solidFill>
                <a:latin typeface="+mn-lt"/>
              </a:rPr>
              <a:t> 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3728615-6CF5-44D8-ABD3-C1690C327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064" y="2164359"/>
            <a:ext cx="10712741" cy="4269077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06000"/>
              </a:lnSpc>
            </a:pPr>
            <a:r>
              <a:rPr lang="en-US" sz="4000" b="1" dirty="0" err="1">
                <a:latin typeface="+mn-lt"/>
              </a:rPr>
              <a:t>Efni</a:t>
            </a:r>
            <a:r>
              <a:rPr lang="en-US" sz="4000" b="1" dirty="0">
                <a:latin typeface="+mn-lt"/>
              </a:rPr>
              <a:t> á </a:t>
            </a:r>
            <a:r>
              <a:rPr lang="en-US" sz="4000" b="1" dirty="0" err="1">
                <a:latin typeface="+mn-lt"/>
              </a:rPr>
              <a:t>dagskrá</a:t>
            </a:r>
            <a:r>
              <a:rPr lang="en-US" sz="4000" b="1" dirty="0">
                <a:latin typeface="+mn-lt"/>
              </a:rPr>
              <a:t>:</a:t>
            </a:r>
          </a:p>
          <a:p>
            <a:pPr marL="285750" indent="-28575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is-IS" sz="4000" b="1" dirty="0">
                <a:effectLst/>
                <a:latin typeface="+mn-lt"/>
                <a:ea typeface="Calibri" panose="020F0502020204030204" pitchFamily="34" charset="0"/>
              </a:rPr>
              <a:t>Rödd starfsmanna</a:t>
            </a:r>
            <a:r>
              <a:rPr lang="is-IS" sz="4000" dirty="0"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is-IS" sz="4000" b="1" dirty="0">
                <a:effectLst/>
                <a:latin typeface="+mn-lt"/>
                <a:ea typeface="Calibri" panose="020F0502020204030204" pitchFamily="34" charset="0"/>
              </a:rPr>
              <a:t>Sóley Kristjánsdóttir</a:t>
            </a:r>
            <a:endParaRPr lang="en-US" sz="4000" b="1" dirty="0">
              <a:effectLst/>
              <a:latin typeface="+mn-lt"/>
              <a:ea typeface="Calibri" panose="020F0502020204030204" pitchFamily="34" charset="0"/>
            </a:endParaRPr>
          </a:p>
          <a:p>
            <a:pPr marL="285750" indent="-28575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is-IS" sz="40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Betri vinnutími  í vaktavinnu, </a:t>
            </a:r>
            <a:r>
              <a:rPr lang="is-IS" sz="4000" b="1" dirty="0">
                <a:effectLst/>
                <a:latin typeface="+mn-lt"/>
                <a:ea typeface="Calibri" panose="020F0502020204030204" pitchFamily="34" charset="0"/>
              </a:rPr>
              <a:t>Bára Hildur Jóhannsdóttir</a:t>
            </a:r>
          </a:p>
          <a:p>
            <a:pPr marL="285750" indent="-28575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is-IS" sz="4000" b="1" dirty="0">
                <a:effectLst/>
                <a:latin typeface="+mn-lt"/>
                <a:ea typeface="Calibri" panose="020F0502020204030204" pitchFamily="34" charset="0"/>
              </a:rPr>
              <a:t>Reynslusögur</a:t>
            </a:r>
            <a:r>
              <a:rPr lang="is-IS" sz="4000" dirty="0">
                <a:effectLst/>
                <a:latin typeface="+mn-lt"/>
                <a:ea typeface="Calibri" panose="020F0502020204030204" pitchFamily="34" charset="0"/>
              </a:rPr>
              <a:t> innskot með viðtölum við starfsmenn og stjórnendur á 4 stofnunum ásamt </a:t>
            </a:r>
            <a:r>
              <a:rPr lang="is-IS" sz="4000" dirty="0">
                <a:latin typeface="+mn-lt"/>
                <a:ea typeface="Calibri" panose="020F0502020204030204" pitchFamily="34" charset="0"/>
              </a:rPr>
              <a:t>Mannauðsstjóra </a:t>
            </a:r>
            <a:r>
              <a:rPr lang="is-IS" sz="4000" dirty="0">
                <a:effectLst/>
                <a:latin typeface="+mn-lt"/>
                <a:ea typeface="Calibri" panose="020F0502020204030204" pitchFamily="34" charset="0"/>
              </a:rPr>
              <a:t>Reykjavíkurborg og fulltrúa frá </a:t>
            </a:r>
            <a:r>
              <a:rPr lang="is-IS" sz="4000" dirty="0" err="1">
                <a:effectLst/>
                <a:latin typeface="+mn-lt"/>
                <a:ea typeface="Calibri" panose="020F0502020204030204" pitchFamily="34" charset="0"/>
              </a:rPr>
              <a:t>KMR</a:t>
            </a:r>
            <a:endParaRPr lang="is-IS" sz="400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indent="-28575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is-IS" sz="4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Vellíðan og vöxtur á vinnustað, Guðrún Snorradóttir </a:t>
            </a:r>
          </a:p>
          <a:p>
            <a:pPr marL="285750" indent="-28575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is-IS" sz="4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Heilindi og þátttökustjórnun</a:t>
            </a:r>
            <a:r>
              <a:rPr lang="is-IS" sz="4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Auðunn Arnórsson</a:t>
            </a:r>
            <a:endParaRPr lang="is-IS" sz="40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284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215142A-D057-40F0-8089-D0967A75FC43}"/>
              </a:ext>
            </a:extLst>
          </p:cNvPr>
          <p:cNvSpPr txBox="1">
            <a:spLocks/>
          </p:cNvSpPr>
          <p:nvPr/>
        </p:nvSpPr>
        <p:spPr>
          <a:xfrm>
            <a:off x="3329125" y="324038"/>
            <a:ext cx="6223247" cy="9437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rgbClr val="EA2C4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+mn-lt"/>
              </a:rPr>
              <a:t>Hátíðin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og </a:t>
            </a:r>
            <a:r>
              <a:rPr lang="en-US" sz="3600" dirty="0" err="1">
                <a:solidFill>
                  <a:schemeClr val="tx1"/>
                </a:solidFill>
                <a:latin typeface="+mn-lt"/>
              </a:rPr>
              <a:t>málþing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á Hilton 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3728615-6CF5-44D8-ABD3-C1690C327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199" y="1719743"/>
            <a:ext cx="9398493" cy="4638193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+mn-lt"/>
              </a:rPr>
              <a:t>Miðvikudaginn</a:t>
            </a:r>
            <a:r>
              <a:rPr lang="en-US" b="1" dirty="0">
                <a:latin typeface="+mn-lt"/>
              </a:rPr>
              <a:t> 16. mars 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  <a:p>
            <a:pPr marL="457200" lvl="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+mn-lt"/>
              </a:rPr>
              <a:t>Málþing</a:t>
            </a:r>
            <a:r>
              <a:rPr lang="en-US" b="1" dirty="0">
                <a:latin typeface="+mn-lt"/>
              </a:rPr>
              <a:t> kl. 14 – 16.10 – </a:t>
            </a:r>
            <a:r>
              <a:rPr lang="en-US" b="1" dirty="0" err="1">
                <a:latin typeface="+mn-lt"/>
              </a:rPr>
              <a:t>Skráning</a:t>
            </a:r>
            <a:r>
              <a:rPr lang="en-US" b="1" dirty="0">
                <a:latin typeface="+mn-lt"/>
              </a:rPr>
              <a:t> 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  <a:p>
            <a:pPr marL="457200" lvl="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+mn-lt"/>
              </a:rPr>
              <a:t>Stofnun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ársins</a:t>
            </a:r>
            <a:r>
              <a:rPr lang="en-US" b="1" dirty="0">
                <a:latin typeface="+mn-lt"/>
              </a:rPr>
              <a:t>, </a:t>
            </a:r>
            <a:r>
              <a:rPr lang="en-US" b="1" dirty="0" err="1">
                <a:latin typeface="+mn-lt"/>
              </a:rPr>
              <a:t>niðurstöður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kynntar</a:t>
            </a:r>
            <a:r>
              <a:rPr lang="en-US" b="1" dirty="0">
                <a:latin typeface="+mn-lt"/>
              </a:rPr>
              <a:t> kl. 16.30 – 19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 </a:t>
            </a:r>
          </a:p>
          <a:p>
            <a:pPr marL="457200" lvl="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+mn-lt"/>
              </a:rPr>
              <a:t>Boðskort</a:t>
            </a:r>
            <a:r>
              <a:rPr lang="en-US" b="1" dirty="0">
                <a:latin typeface="+mn-lt"/>
              </a:rPr>
              <a:t> sent </a:t>
            </a:r>
            <a:r>
              <a:rPr lang="en-US" b="1" dirty="0" err="1">
                <a:latin typeface="+mn-lt"/>
              </a:rPr>
              <a:t>öllum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trúnaðarmönnum</a:t>
            </a:r>
            <a:endParaRPr lang="en-US" b="1" dirty="0">
              <a:latin typeface="+mn-lt"/>
            </a:endParaRPr>
          </a:p>
          <a:p>
            <a:pPr lvl="0">
              <a:lnSpc>
                <a:spcPct val="106000"/>
              </a:lnSpc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170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215142A-D057-40F0-8089-D0967A75FC43}"/>
              </a:ext>
            </a:extLst>
          </p:cNvPr>
          <p:cNvSpPr txBox="1">
            <a:spLocks/>
          </p:cNvSpPr>
          <p:nvPr/>
        </p:nvSpPr>
        <p:spPr>
          <a:xfrm>
            <a:off x="2006366" y="394283"/>
            <a:ext cx="8179266" cy="1031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rgbClr val="EA2C4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algn="ctr"/>
            <a:r>
              <a:rPr lang="en-US" sz="5200" dirty="0" err="1">
                <a:solidFill>
                  <a:schemeClr val="tx1"/>
                </a:solidFill>
                <a:latin typeface="+mn-lt"/>
              </a:rPr>
              <a:t>Fræðslutækifæri</a:t>
            </a:r>
            <a:r>
              <a:rPr lang="en-US" sz="5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5200" dirty="0" err="1">
                <a:solidFill>
                  <a:schemeClr val="tx1"/>
                </a:solidFill>
                <a:latin typeface="+mn-lt"/>
              </a:rPr>
              <a:t>trúnaðarmanna</a:t>
            </a:r>
            <a:endParaRPr lang="en-US" sz="5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3728615-6CF5-44D8-ABD3-C1690C327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0141" y="1426129"/>
            <a:ext cx="10461373" cy="5037588"/>
          </a:xfrm>
        </p:spPr>
        <p:txBody>
          <a:bodyPr>
            <a:normAutofit fontScale="70000" lnSpcReduction="20000"/>
          </a:bodyPr>
          <a:lstStyle/>
          <a:p>
            <a:pPr marL="228600" lvl="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  <a:ea typeface="+mn-ea"/>
                <a:cs typeface="+mn-cs"/>
              </a:rPr>
              <a:t>Trúnaðarmannanám</a:t>
            </a:r>
            <a:r>
              <a:rPr lang="en-US" dirty="0">
                <a:latin typeface="+mn-lt"/>
                <a:ea typeface="+mn-ea"/>
                <a:cs typeface="+mn-cs"/>
              </a:rPr>
              <a:t> Félagsmálaskóli alþýðu</a:t>
            </a:r>
          </a:p>
          <a:p>
            <a:pPr marL="685800" lvl="2" indent="-228600" algn="l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02.03-03.03 - 2. </a:t>
            </a:r>
            <a:r>
              <a:rPr lang="en-US" sz="2600" dirty="0" err="1"/>
              <a:t>hluti</a:t>
            </a:r>
            <a:r>
              <a:rPr lang="en-US" sz="2600" dirty="0"/>
              <a:t> - </a:t>
            </a:r>
            <a:r>
              <a:rPr lang="en-US" sz="2600" dirty="0" err="1"/>
              <a:t>Samskipti</a:t>
            </a:r>
            <a:r>
              <a:rPr lang="en-US" sz="2600" dirty="0"/>
              <a:t> á </a:t>
            </a:r>
            <a:r>
              <a:rPr lang="en-US" sz="2600" dirty="0" err="1"/>
              <a:t>vinnustað</a:t>
            </a:r>
            <a:r>
              <a:rPr lang="en-US" sz="2600" dirty="0"/>
              <a:t>, </a:t>
            </a:r>
            <a:r>
              <a:rPr lang="en-US" sz="2600" dirty="0" err="1"/>
              <a:t>starfsemi</a:t>
            </a:r>
            <a:r>
              <a:rPr lang="en-US" sz="2600" dirty="0"/>
              <a:t> </a:t>
            </a:r>
            <a:r>
              <a:rPr lang="en-US" sz="2600" dirty="0" err="1"/>
              <a:t>Sameykis</a:t>
            </a:r>
            <a:r>
              <a:rPr lang="en-US" sz="2600" dirty="0"/>
              <a:t> og </a:t>
            </a:r>
            <a:r>
              <a:rPr lang="en-US" sz="2600" dirty="0" err="1"/>
              <a:t>túlkun</a:t>
            </a:r>
            <a:r>
              <a:rPr lang="en-US" sz="2600" dirty="0"/>
              <a:t> </a:t>
            </a:r>
            <a:r>
              <a:rPr lang="en-US" sz="2600" dirty="0" err="1"/>
              <a:t>kjarasamnings</a:t>
            </a:r>
            <a:r>
              <a:rPr lang="en-US" sz="2600" dirty="0"/>
              <a:t> (</a:t>
            </a:r>
            <a:r>
              <a:rPr lang="en-US" sz="2600" dirty="0" err="1"/>
              <a:t>staðnám</a:t>
            </a:r>
            <a:r>
              <a:rPr lang="en-US" sz="2600" dirty="0"/>
              <a:t>)</a:t>
            </a:r>
          </a:p>
          <a:p>
            <a:pPr marL="685800" lvl="2" indent="-228600" algn="l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01.04-08.04 - 3. </a:t>
            </a:r>
            <a:r>
              <a:rPr lang="en-US" sz="2600" dirty="0" err="1"/>
              <a:t>hluti</a:t>
            </a:r>
            <a:r>
              <a:rPr lang="en-US" sz="2600" dirty="0"/>
              <a:t> A - </a:t>
            </a:r>
            <a:r>
              <a:rPr lang="en-US" sz="2600" dirty="0" err="1"/>
              <a:t>Lestur</a:t>
            </a:r>
            <a:r>
              <a:rPr lang="en-US" sz="2600" dirty="0"/>
              <a:t> </a:t>
            </a:r>
            <a:r>
              <a:rPr lang="en-US" sz="2600" dirty="0" err="1"/>
              <a:t>launaseðla</a:t>
            </a:r>
            <a:r>
              <a:rPr lang="en-US" sz="2600" dirty="0"/>
              <a:t> (</a:t>
            </a:r>
            <a:r>
              <a:rPr lang="en-US" sz="2600" dirty="0" err="1"/>
              <a:t>fjarnám</a:t>
            </a:r>
            <a:r>
              <a:rPr lang="en-US" sz="2600" dirty="0"/>
              <a:t> í </a:t>
            </a:r>
            <a:r>
              <a:rPr lang="en-US" sz="2600" dirty="0" err="1"/>
              <a:t>gegnum</a:t>
            </a:r>
            <a:r>
              <a:rPr lang="en-US" sz="2600" dirty="0"/>
              <a:t> </a:t>
            </a:r>
            <a:r>
              <a:rPr lang="en-US" sz="2600" dirty="0" err="1"/>
              <a:t>Learncove</a:t>
            </a:r>
            <a:r>
              <a:rPr lang="en-US" sz="2600" dirty="0"/>
              <a:t>/</a:t>
            </a:r>
            <a:r>
              <a:rPr lang="en-US" sz="2600" dirty="0" err="1"/>
              <a:t>vendinám</a:t>
            </a:r>
            <a:r>
              <a:rPr lang="en-US" sz="2600" dirty="0"/>
              <a:t>)</a:t>
            </a:r>
          </a:p>
          <a:p>
            <a:pPr marL="685800" lvl="2" indent="-228600" algn="l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05.04               3. </a:t>
            </a:r>
            <a:r>
              <a:rPr lang="en-US" sz="2600" dirty="0" err="1"/>
              <a:t>hluti</a:t>
            </a:r>
            <a:r>
              <a:rPr lang="en-US" sz="2600" dirty="0"/>
              <a:t> B - </a:t>
            </a:r>
            <a:r>
              <a:rPr lang="en-US" sz="2600" dirty="0" err="1"/>
              <a:t>Almannatryggingar</a:t>
            </a:r>
            <a:r>
              <a:rPr lang="en-US" sz="2600" dirty="0"/>
              <a:t> og </a:t>
            </a:r>
            <a:r>
              <a:rPr lang="en-US" sz="2600" dirty="0" err="1"/>
              <a:t>lífeyrissjóðir</a:t>
            </a:r>
            <a:r>
              <a:rPr lang="en-US" sz="2600" dirty="0"/>
              <a:t> (</a:t>
            </a:r>
            <a:r>
              <a:rPr lang="en-US" sz="2600" dirty="0" err="1"/>
              <a:t>staðnám</a:t>
            </a:r>
            <a:r>
              <a:rPr lang="en-US" sz="2600" dirty="0"/>
              <a:t>)</a:t>
            </a:r>
          </a:p>
          <a:p>
            <a:pPr marL="685800" lvl="2" indent="-228600" algn="l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03.05-04.05 - 4. </a:t>
            </a:r>
            <a:r>
              <a:rPr lang="en-US" sz="2600" dirty="0" err="1"/>
              <a:t>hluti</a:t>
            </a:r>
            <a:r>
              <a:rPr lang="en-US" sz="2600" dirty="0"/>
              <a:t>, </a:t>
            </a:r>
            <a:r>
              <a:rPr lang="en-US" sz="2600" dirty="0" err="1"/>
              <a:t>Túlkun</a:t>
            </a:r>
            <a:r>
              <a:rPr lang="en-US" sz="2600" dirty="0"/>
              <a:t> </a:t>
            </a:r>
            <a:r>
              <a:rPr lang="en-US" sz="2600" dirty="0" err="1"/>
              <a:t>talna</a:t>
            </a:r>
            <a:r>
              <a:rPr lang="en-US" sz="2600" dirty="0"/>
              <a:t> og </a:t>
            </a:r>
            <a:r>
              <a:rPr lang="en-US" sz="2600" dirty="0" err="1"/>
              <a:t>hagfræði</a:t>
            </a:r>
            <a:r>
              <a:rPr lang="en-US" sz="2600" dirty="0"/>
              <a:t> og </a:t>
            </a:r>
            <a:r>
              <a:rPr lang="en-US" sz="2600" dirty="0" err="1"/>
              <a:t>vinnuréttur</a:t>
            </a:r>
            <a:r>
              <a:rPr lang="en-US" sz="2600" dirty="0"/>
              <a:t> (</a:t>
            </a:r>
            <a:r>
              <a:rPr lang="en-US" sz="2600" dirty="0" err="1"/>
              <a:t>staðnám</a:t>
            </a:r>
            <a:r>
              <a:rPr lang="en-US" sz="2600" dirty="0"/>
              <a:t>)</a:t>
            </a:r>
          </a:p>
          <a:p>
            <a:pPr marL="685800" lvl="2" indent="-228600" algn="l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30.05-31.05 - 5. </a:t>
            </a:r>
            <a:r>
              <a:rPr lang="en-US" sz="2600" dirty="0" err="1"/>
              <a:t>hluti</a:t>
            </a:r>
            <a:r>
              <a:rPr lang="en-US" sz="2600" dirty="0"/>
              <a:t>, </a:t>
            </a:r>
            <a:r>
              <a:rPr lang="en-US" sz="2600" dirty="0" err="1"/>
              <a:t>Vinnueftirlit</a:t>
            </a:r>
            <a:r>
              <a:rPr lang="en-US" sz="2600" dirty="0"/>
              <a:t>, </a:t>
            </a:r>
            <a:r>
              <a:rPr lang="en-US" sz="2600" dirty="0" err="1"/>
              <a:t>vinnuvernd</a:t>
            </a:r>
            <a:r>
              <a:rPr lang="en-US" sz="2600" dirty="0"/>
              <a:t> og </a:t>
            </a:r>
            <a:r>
              <a:rPr lang="en-US" sz="2600" dirty="0" err="1"/>
              <a:t>sjálfsefling</a:t>
            </a:r>
            <a:r>
              <a:rPr lang="en-US" sz="2600" dirty="0"/>
              <a:t> (</a:t>
            </a:r>
            <a:r>
              <a:rPr lang="en-US" sz="2600" dirty="0" err="1"/>
              <a:t>fjarnám</a:t>
            </a:r>
            <a:r>
              <a:rPr lang="en-US" sz="2600" dirty="0"/>
              <a:t>)</a:t>
            </a:r>
          </a:p>
          <a:p>
            <a:pPr marL="228600" lvl="1" indent="-228600" algn="l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dirty="0" err="1">
                <a:latin typeface="+mn-lt"/>
                <a:ea typeface="+mn-ea"/>
                <a:cs typeface="+mn-cs"/>
              </a:rPr>
              <a:t>Símenntunarnámskeið</a:t>
            </a:r>
            <a:r>
              <a:rPr lang="en-US" sz="3000" dirty="0">
                <a:latin typeface="+mn-lt"/>
                <a:ea typeface="+mn-ea"/>
                <a:cs typeface="+mn-cs"/>
              </a:rPr>
              <a:t> í </a:t>
            </a:r>
            <a:r>
              <a:rPr lang="en-US" sz="3000" dirty="0" err="1">
                <a:latin typeface="+mn-lt"/>
                <a:ea typeface="+mn-ea"/>
                <a:cs typeface="+mn-cs"/>
              </a:rPr>
              <a:t>samstarfi</a:t>
            </a:r>
            <a:r>
              <a:rPr lang="en-US" sz="3000" dirty="0"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latin typeface="+mn-lt"/>
                <a:ea typeface="+mn-ea"/>
                <a:cs typeface="+mn-cs"/>
              </a:rPr>
              <a:t>við</a:t>
            </a:r>
            <a:r>
              <a:rPr lang="en-US" sz="3000" dirty="0">
                <a:latin typeface="+mn-lt"/>
                <a:ea typeface="+mn-ea"/>
                <a:cs typeface="+mn-cs"/>
              </a:rPr>
              <a:t> Starfsmennt </a:t>
            </a:r>
          </a:p>
          <a:p>
            <a:pPr marL="685800" lvl="2" indent="-228600" algn="l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09.03 - #MeToo - og </a:t>
            </a:r>
            <a:r>
              <a:rPr lang="en-US" sz="2800" dirty="0" err="1">
                <a:latin typeface="+mn-lt"/>
                <a:ea typeface="+mn-ea"/>
                <a:cs typeface="+mn-cs"/>
              </a:rPr>
              <a:t>hvað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svo</a:t>
            </a:r>
            <a:r>
              <a:rPr lang="en-US" sz="2800" dirty="0">
                <a:latin typeface="+mn-lt"/>
                <a:ea typeface="+mn-ea"/>
                <a:cs typeface="+mn-cs"/>
              </a:rPr>
              <a:t>? (</a:t>
            </a:r>
            <a:r>
              <a:rPr lang="en-US" sz="2800" dirty="0" err="1">
                <a:latin typeface="+mn-lt"/>
                <a:ea typeface="+mn-ea"/>
                <a:cs typeface="+mn-cs"/>
              </a:rPr>
              <a:t>staðnám</a:t>
            </a:r>
            <a:r>
              <a:rPr lang="en-US" sz="2800" dirty="0">
                <a:latin typeface="+mn-lt"/>
                <a:ea typeface="+mn-ea"/>
                <a:cs typeface="+mn-cs"/>
              </a:rPr>
              <a:t>)</a:t>
            </a:r>
          </a:p>
          <a:p>
            <a:pPr marL="685800" lvl="2" indent="-228600" algn="l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17.03 - </a:t>
            </a:r>
            <a:r>
              <a:rPr lang="en-US" sz="2800" dirty="0" err="1">
                <a:latin typeface="+mn-lt"/>
                <a:ea typeface="+mn-ea"/>
                <a:cs typeface="+mn-cs"/>
              </a:rPr>
              <a:t>Jafnrétti</a:t>
            </a:r>
            <a:r>
              <a:rPr lang="en-US" sz="2800" dirty="0">
                <a:latin typeface="+mn-lt"/>
                <a:ea typeface="+mn-ea"/>
                <a:cs typeface="+mn-cs"/>
              </a:rPr>
              <a:t> og </a:t>
            </a:r>
            <a:r>
              <a:rPr lang="en-US" sz="2800" dirty="0" err="1">
                <a:latin typeface="+mn-lt"/>
                <a:ea typeface="+mn-ea"/>
                <a:cs typeface="+mn-cs"/>
              </a:rPr>
              <a:t>margmenning</a:t>
            </a:r>
            <a:r>
              <a:rPr lang="en-US" sz="2800" dirty="0">
                <a:latin typeface="+mn-lt"/>
                <a:ea typeface="+mn-ea"/>
                <a:cs typeface="+mn-cs"/>
              </a:rPr>
              <a:t> (</a:t>
            </a:r>
            <a:r>
              <a:rPr lang="en-US" sz="2800" dirty="0" err="1">
                <a:latin typeface="+mn-lt"/>
                <a:ea typeface="+mn-ea"/>
                <a:cs typeface="+mn-cs"/>
              </a:rPr>
              <a:t>staðnám</a:t>
            </a:r>
            <a:r>
              <a:rPr lang="en-US" sz="2800" dirty="0">
                <a:latin typeface="+mn-lt"/>
                <a:ea typeface="+mn-ea"/>
                <a:cs typeface="+mn-cs"/>
              </a:rPr>
              <a:t>), </a:t>
            </a:r>
          </a:p>
          <a:p>
            <a:pPr marL="685800" lvl="2" indent="-228600" algn="l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07.04 - </a:t>
            </a:r>
            <a:r>
              <a:rPr lang="en-US" sz="2800" dirty="0" err="1">
                <a:latin typeface="+mn-lt"/>
                <a:ea typeface="+mn-ea"/>
                <a:cs typeface="+mn-cs"/>
              </a:rPr>
              <a:t>Einelti</a:t>
            </a:r>
            <a:r>
              <a:rPr lang="en-US" sz="2800" dirty="0">
                <a:latin typeface="+mn-lt"/>
                <a:ea typeface="+mn-ea"/>
                <a:cs typeface="+mn-cs"/>
              </a:rPr>
              <a:t>, </a:t>
            </a:r>
            <a:r>
              <a:rPr lang="en-US" sz="2800" dirty="0" err="1">
                <a:latin typeface="+mn-lt"/>
                <a:ea typeface="+mn-ea"/>
                <a:cs typeface="+mn-cs"/>
              </a:rPr>
              <a:t>áreitni</a:t>
            </a:r>
            <a:r>
              <a:rPr lang="en-US" sz="2800" dirty="0">
                <a:latin typeface="+mn-lt"/>
                <a:ea typeface="+mn-ea"/>
                <a:cs typeface="+mn-cs"/>
              </a:rPr>
              <a:t> og </a:t>
            </a:r>
            <a:r>
              <a:rPr lang="en-US" sz="2800" dirty="0" err="1">
                <a:latin typeface="+mn-lt"/>
                <a:ea typeface="+mn-ea"/>
                <a:cs typeface="+mn-cs"/>
              </a:rPr>
              <a:t>ofbeldi</a:t>
            </a:r>
            <a:r>
              <a:rPr lang="en-US" sz="2800" dirty="0">
                <a:latin typeface="+mn-lt"/>
                <a:ea typeface="+mn-ea"/>
                <a:cs typeface="+mn-cs"/>
              </a:rPr>
              <a:t> á </a:t>
            </a:r>
            <a:r>
              <a:rPr lang="en-US" sz="2800" dirty="0" err="1">
                <a:latin typeface="+mn-lt"/>
                <a:ea typeface="+mn-ea"/>
                <a:cs typeface="+mn-cs"/>
              </a:rPr>
              <a:t>vinnustað</a:t>
            </a:r>
            <a:r>
              <a:rPr lang="en-US" sz="2800" dirty="0">
                <a:latin typeface="+mn-lt"/>
                <a:ea typeface="+mn-ea"/>
                <a:cs typeface="+mn-cs"/>
              </a:rPr>
              <a:t> (</a:t>
            </a:r>
            <a:r>
              <a:rPr lang="en-US" sz="2800" dirty="0" err="1">
                <a:latin typeface="+mn-lt"/>
                <a:ea typeface="+mn-ea"/>
                <a:cs typeface="+mn-cs"/>
              </a:rPr>
              <a:t>staðnám</a:t>
            </a:r>
            <a:r>
              <a:rPr lang="en-US" sz="2800" dirty="0">
                <a:latin typeface="+mn-lt"/>
                <a:ea typeface="+mn-ea"/>
                <a:cs typeface="+mn-cs"/>
              </a:rPr>
              <a:t>)</a:t>
            </a:r>
          </a:p>
          <a:p>
            <a:pPr marL="685800" lvl="2" indent="-228600" algn="l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19.05 - </a:t>
            </a:r>
            <a:r>
              <a:rPr lang="en-US" sz="2800" dirty="0" err="1">
                <a:latin typeface="+mn-lt"/>
                <a:ea typeface="+mn-ea"/>
                <a:cs typeface="+mn-cs"/>
              </a:rPr>
              <a:t>Vellíðan</a:t>
            </a:r>
            <a:r>
              <a:rPr lang="en-US" sz="2800" dirty="0">
                <a:latin typeface="+mn-lt"/>
                <a:ea typeface="+mn-ea"/>
                <a:cs typeface="+mn-cs"/>
              </a:rPr>
              <a:t>, </a:t>
            </a:r>
            <a:r>
              <a:rPr lang="en-US" sz="2800" dirty="0" err="1">
                <a:latin typeface="+mn-lt"/>
                <a:ea typeface="+mn-ea"/>
                <a:cs typeface="+mn-cs"/>
              </a:rPr>
              <a:t>jákvæð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samskipti</a:t>
            </a:r>
            <a:r>
              <a:rPr lang="en-US" sz="2800" dirty="0">
                <a:latin typeface="+mn-lt"/>
                <a:ea typeface="+mn-ea"/>
                <a:cs typeface="+mn-cs"/>
              </a:rPr>
              <a:t> og </a:t>
            </a:r>
            <a:r>
              <a:rPr lang="en-US" sz="2800" dirty="0" err="1">
                <a:latin typeface="+mn-lt"/>
                <a:ea typeface="+mn-ea"/>
                <a:cs typeface="+mn-cs"/>
              </a:rPr>
              <a:t>menning</a:t>
            </a:r>
            <a:r>
              <a:rPr lang="en-US" sz="2800" dirty="0">
                <a:latin typeface="+mn-lt"/>
                <a:ea typeface="+mn-ea"/>
                <a:cs typeface="+mn-cs"/>
              </a:rPr>
              <a:t> á </a:t>
            </a:r>
            <a:r>
              <a:rPr lang="en-US" sz="2800" dirty="0" err="1">
                <a:latin typeface="+mn-lt"/>
                <a:ea typeface="+mn-ea"/>
                <a:cs typeface="+mn-cs"/>
              </a:rPr>
              <a:t>vinnustað</a:t>
            </a:r>
            <a:r>
              <a:rPr lang="en-US" sz="2800" dirty="0">
                <a:latin typeface="+mn-lt"/>
                <a:ea typeface="+mn-ea"/>
                <a:cs typeface="+mn-cs"/>
              </a:rPr>
              <a:t> (</a:t>
            </a:r>
            <a:r>
              <a:rPr lang="en-US" sz="2800" dirty="0" err="1">
                <a:latin typeface="+mn-lt"/>
                <a:ea typeface="+mn-ea"/>
                <a:cs typeface="+mn-cs"/>
              </a:rPr>
              <a:t>staðnám</a:t>
            </a:r>
            <a:r>
              <a:rPr lang="en-US" sz="2800" dirty="0">
                <a:latin typeface="+mn-lt"/>
                <a:ea typeface="+mn-ea"/>
                <a:cs typeface="+mn-cs"/>
              </a:rPr>
              <a:t>)</a:t>
            </a:r>
          </a:p>
          <a:p>
            <a:pPr marL="228600" lvl="1" indent="-228600" algn="l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err="1"/>
              <a:t>Skráningar</a:t>
            </a:r>
            <a:r>
              <a:rPr lang="en-US" sz="2800" dirty="0"/>
              <a:t> </a:t>
            </a:r>
            <a:r>
              <a:rPr lang="en-US" sz="2800" dirty="0" err="1"/>
              <a:t>má</a:t>
            </a:r>
            <a:r>
              <a:rPr lang="en-US" sz="2800" dirty="0"/>
              <a:t> </a:t>
            </a:r>
            <a:r>
              <a:rPr lang="en-US" sz="2800" dirty="0" err="1"/>
              <a:t>nálgast</a:t>
            </a:r>
            <a:r>
              <a:rPr lang="en-US" sz="2800" dirty="0"/>
              <a:t> </a:t>
            </a:r>
            <a:r>
              <a:rPr lang="en-US" sz="2800" dirty="0" err="1"/>
              <a:t>hér</a:t>
            </a:r>
            <a:r>
              <a:rPr lang="en-US" sz="2800" dirty="0"/>
              <a:t>: </a:t>
            </a:r>
            <a:r>
              <a:rPr lang="en-US" sz="2800" dirty="0">
                <a:hlinkClick r:id="rId3"/>
              </a:rPr>
              <a:t>www.sameyki.is/trunadarmenn/trunadarmannafraedsla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  <a:p>
            <a:pPr marL="457200" lvl="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900" dirty="0">
              <a:latin typeface="+mn-lt"/>
              <a:ea typeface="+mn-ea"/>
              <a:cs typeface="+mn-cs"/>
            </a:endParaRPr>
          </a:p>
          <a:p>
            <a:pPr marL="228600" lvl="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 err="1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512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215142A-D057-40F0-8089-D0967A75FC43}"/>
              </a:ext>
            </a:extLst>
          </p:cNvPr>
          <p:cNvSpPr txBox="1">
            <a:spLocks/>
          </p:cNvSpPr>
          <p:nvPr/>
        </p:nvSpPr>
        <p:spPr>
          <a:xfrm>
            <a:off x="1768928" y="979036"/>
            <a:ext cx="8654143" cy="762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rgbClr val="EA2C4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</a:rPr>
              <a:t>Gott </a:t>
            </a:r>
            <a:r>
              <a:rPr lang="en-US" sz="4400" dirty="0" err="1">
                <a:solidFill>
                  <a:schemeClr val="tx1"/>
                </a:solidFill>
                <a:latin typeface="+mn-lt"/>
              </a:rPr>
              <a:t>að</a:t>
            </a:r>
            <a:r>
              <a:rPr lang="en-US" sz="4400" dirty="0">
                <a:solidFill>
                  <a:schemeClr val="tx1"/>
                </a:solidFill>
                <a:latin typeface="+mn-lt"/>
              </a:rPr>
              <a:t> vita </a:t>
            </a:r>
            <a:r>
              <a:rPr lang="en-US" sz="4400" dirty="0" err="1">
                <a:solidFill>
                  <a:schemeClr val="tx1"/>
                </a:solidFill>
                <a:latin typeface="+mn-lt"/>
              </a:rPr>
              <a:t>námskeið</a:t>
            </a:r>
            <a:r>
              <a:rPr lang="en-US" sz="4400" dirty="0">
                <a:solidFill>
                  <a:schemeClr val="tx1"/>
                </a:solidFill>
                <a:latin typeface="+mn-lt"/>
              </a:rPr>
              <a:t> og </a:t>
            </a:r>
            <a:r>
              <a:rPr lang="en-US" sz="4400" dirty="0" err="1">
                <a:solidFill>
                  <a:schemeClr val="tx1"/>
                </a:solidFill>
                <a:latin typeface="+mn-lt"/>
              </a:rPr>
              <a:t>fyrirlestrar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3728615-6CF5-44D8-ABD3-C1690C327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199" y="1970314"/>
            <a:ext cx="9398493" cy="3908650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</a:rPr>
              <a:t>Samstarf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við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símenntunarmiðstöðvar</a:t>
            </a:r>
            <a:endParaRPr lang="en-US" dirty="0">
              <a:latin typeface="+mn-lt"/>
            </a:endParaRPr>
          </a:p>
          <a:p>
            <a:pPr marL="457200" lvl="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</a:rPr>
              <a:t>Kynning</a:t>
            </a:r>
            <a:r>
              <a:rPr lang="en-US" dirty="0">
                <a:latin typeface="+mn-lt"/>
              </a:rPr>
              <a:t>: </a:t>
            </a:r>
            <a:r>
              <a:rPr lang="en-US" dirty="0" err="1">
                <a:latin typeface="+mn-lt"/>
              </a:rPr>
              <a:t>Tímarit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Sameykis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viðburðir</a:t>
            </a:r>
            <a:r>
              <a:rPr lang="en-US" dirty="0">
                <a:latin typeface="+mn-lt"/>
              </a:rPr>
              <a:t> á </a:t>
            </a:r>
            <a:r>
              <a:rPr lang="en-US" dirty="0" err="1">
                <a:latin typeface="+mn-lt"/>
              </a:rPr>
              <a:t>vef</a:t>
            </a:r>
            <a:r>
              <a:rPr lang="en-US" dirty="0">
                <a:latin typeface="+mn-lt"/>
              </a:rPr>
              <a:t> og á Fb</a:t>
            </a:r>
          </a:p>
          <a:p>
            <a:pPr marL="457200" lvl="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</a:rPr>
              <a:t>Læra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eitthvað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nýtt</a:t>
            </a:r>
            <a:endParaRPr lang="en-US" dirty="0">
              <a:latin typeface="+mn-lt"/>
            </a:endParaRPr>
          </a:p>
          <a:p>
            <a:pPr marL="457200" lvl="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</a:rPr>
              <a:t>Flestallt</a:t>
            </a:r>
            <a:r>
              <a:rPr lang="en-US" dirty="0">
                <a:latin typeface="+mn-lt"/>
              </a:rPr>
              <a:t> í </a:t>
            </a:r>
            <a:r>
              <a:rPr lang="en-US" dirty="0" err="1">
                <a:latin typeface="+mn-lt"/>
              </a:rPr>
              <a:t>fjarnámi</a:t>
            </a:r>
            <a:endParaRPr lang="en-US" dirty="0">
              <a:latin typeface="+mn-lt"/>
            </a:endParaRPr>
          </a:p>
          <a:p>
            <a:pPr marL="457200" lvl="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</a:rPr>
              <a:t>Upplýsingar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má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finna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hér</a:t>
            </a:r>
            <a:r>
              <a:rPr lang="en-US" dirty="0">
                <a:latin typeface="+mn-lt"/>
              </a:rPr>
              <a:t>: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  <a:hlinkClick r:id="rId3"/>
              </a:rPr>
              <a:t>www.sameyki.is/fraedsla/gott-ad-vita-namskeid</a:t>
            </a:r>
            <a:r>
              <a:rPr lang="en-US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5106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215142A-D057-40F0-8089-D0967A75FC43}"/>
              </a:ext>
            </a:extLst>
          </p:cNvPr>
          <p:cNvSpPr txBox="1">
            <a:spLocks/>
          </p:cNvSpPr>
          <p:nvPr/>
        </p:nvSpPr>
        <p:spPr>
          <a:xfrm>
            <a:off x="1768928" y="979036"/>
            <a:ext cx="8654143" cy="762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rgbClr val="EA2C4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chemeClr val="tx1"/>
                </a:solidFill>
                <a:latin typeface="+mn-lt"/>
              </a:rPr>
              <a:t>Félagsfundir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3728615-6CF5-44D8-ABD3-C1690C327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199" y="1970314"/>
            <a:ext cx="9398493" cy="3908650"/>
          </a:xfrm>
        </p:spPr>
        <p:txBody>
          <a:bodyPr>
            <a:normAutofit fontScale="25000" lnSpcReduction="20000"/>
          </a:bodyPr>
          <a:lstStyle/>
          <a:p>
            <a:r>
              <a:rPr lang="is-IS" sz="9300" dirty="0">
                <a:latin typeface="+mn-lt"/>
              </a:rPr>
              <a:t>Þri 8.feb  - Vesturland / Vestfirðir   	60 mættir</a:t>
            </a:r>
          </a:p>
          <a:p>
            <a:r>
              <a:rPr lang="is-IS" sz="9300" dirty="0">
                <a:latin typeface="+mn-lt"/>
              </a:rPr>
              <a:t>Mið 9.feb – Norðurland		39 mættir</a:t>
            </a:r>
          </a:p>
          <a:p>
            <a:r>
              <a:rPr lang="is-IS" sz="9300" dirty="0">
                <a:latin typeface="+mn-lt"/>
              </a:rPr>
              <a:t> </a:t>
            </a:r>
          </a:p>
          <a:p>
            <a:r>
              <a:rPr lang="is-IS" sz="9300" dirty="0">
                <a:latin typeface="+mn-lt"/>
              </a:rPr>
              <a:t>Þri 15.feb – Austurland			14 mættir</a:t>
            </a:r>
          </a:p>
          <a:p>
            <a:r>
              <a:rPr lang="is-IS" sz="9300" dirty="0">
                <a:latin typeface="+mn-lt"/>
              </a:rPr>
              <a:t>Mið 16.feb – Suðurland		27 mættir</a:t>
            </a:r>
          </a:p>
          <a:p>
            <a:r>
              <a:rPr lang="is-IS" sz="9300" dirty="0">
                <a:latin typeface="+mn-lt"/>
              </a:rPr>
              <a:t> </a:t>
            </a:r>
          </a:p>
          <a:p>
            <a:r>
              <a:rPr lang="is-IS" sz="9300" dirty="0">
                <a:latin typeface="+mn-lt"/>
              </a:rPr>
              <a:t>Þri 22.feb – Reykjavík og Reykjanes	120 mættir ( 150 skráðir)</a:t>
            </a:r>
          </a:p>
          <a:p>
            <a:r>
              <a:rPr lang="is-IS" sz="9300" dirty="0">
                <a:latin typeface="+mn-lt"/>
              </a:rPr>
              <a:t>Mið 23.feb – Reykjavík og Reykjanes	 90 mættir</a:t>
            </a:r>
          </a:p>
          <a:p>
            <a:r>
              <a:rPr lang="is-IS" sz="9300" dirty="0">
                <a:latin typeface="+mn-lt"/>
              </a:rPr>
              <a:t> </a:t>
            </a:r>
          </a:p>
          <a:p>
            <a:r>
              <a:rPr lang="is-IS" sz="9300" dirty="0">
                <a:latin typeface="+mn-lt"/>
              </a:rPr>
              <a:t>Þri 1.mars – Reykjavík og Reykjanes	19 skráðir nú þegar</a:t>
            </a:r>
          </a:p>
          <a:p>
            <a:r>
              <a:rPr lang="is-IS" sz="9300" dirty="0">
                <a:latin typeface="+mn-lt"/>
              </a:rPr>
              <a:t>Mið 2.mars – Reykjavík og Reykjanes	 8 skráðir nú þegar</a:t>
            </a:r>
          </a:p>
          <a:p>
            <a:pPr marL="457200" lvl="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197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215142A-D057-40F0-8089-D0967A75FC43}"/>
              </a:ext>
            </a:extLst>
          </p:cNvPr>
          <p:cNvSpPr txBox="1">
            <a:spLocks/>
          </p:cNvSpPr>
          <p:nvPr/>
        </p:nvSpPr>
        <p:spPr>
          <a:xfrm>
            <a:off x="1768928" y="979036"/>
            <a:ext cx="8654143" cy="762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rgbClr val="EA2C4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chemeClr val="tx1"/>
                </a:solidFill>
                <a:latin typeface="+mn-lt"/>
              </a:rPr>
              <a:t>Félagsfundir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3728615-6CF5-44D8-ABD3-C1690C327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0216" y="1741715"/>
            <a:ext cx="10249360" cy="4650823"/>
          </a:xfrm>
        </p:spPr>
        <p:txBody>
          <a:bodyPr>
            <a:normAutofit/>
          </a:bodyPr>
          <a:lstStyle/>
          <a:p>
            <a:endParaRPr lang="is-IS" sz="1600" dirty="0">
              <a:latin typeface="+mn-lt"/>
            </a:endParaRPr>
          </a:p>
          <a:p>
            <a:pPr marL="514350" lvl="0" indent="-514350">
              <a:lnSpc>
                <a:spcPct val="106000"/>
              </a:lnSpc>
              <a:buFont typeface="+mj-lt"/>
              <a:buAutoNum type="arabicPeriod"/>
            </a:pPr>
            <a:r>
              <a:rPr lang="is-IS" sz="3500" b="1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Stytting vinnuvikunnar</a:t>
            </a:r>
          </a:p>
          <a:p>
            <a:pPr marL="514350" lvl="0" indent="-514350">
              <a:lnSpc>
                <a:spcPct val="106000"/>
              </a:lnSpc>
              <a:buFont typeface="+mj-lt"/>
              <a:buAutoNum type="arabicPeriod"/>
            </a:pPr>
            <a:r>
              <a:rPr lang="is-IS" sz="3500" b="1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Áhrif heimsfaraldursins</a:t>
            </a:r>
          </a:p>
          <a:p>
            <a:pPr marL="514350" lvl="0" indent="-514350">
              <a:lnSpc>
                <a:spcPct val="106000"/>
              </a:lnSpc>
              <a:buFont typeface="+mj-lt"/>
              <a:buAutoNum type="arabicPeriod"/>
            </a:pPr>
            <a:r>
              <a:rPr lang="is-IS" sz="3500" b="1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Að gera opinbera starfsmenn að blórabögglum</a:t>
            </a:r>
            <a:endParaRPr lang="en-US" sz="35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8821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215142A-D057-40F0-8089-D0967A75FC43}"/>
              </a:ext>
            </a:extLst>
          </p:cNvPr>
          <p:cNvSpPr txBox="1">
            <a:spLocks/>
          </p:cNvSpPr>
          <p:nvPr/>
        </p:nvSpPr>
        <p:spPr>
          <a:xfrm>
            <a:off x="1768928" y="979036"/>
            <a:ext cx="8654143" cy="762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rgbClr val="EA2C4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chemeClr val="tx1"/>
                </a:solidFill>
                <a:latin typeface="+mn-lt"/>
              </a:rPr>
              <a:t>Félagsfundir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3728615-6CF5-44D8-ABD3-C1690C327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0216" y="1741715"/>
            <a:ext cx="10249360" cy="4650823"/>
          </a:xfrm>
        </p:spPr>
        <p:txBody>
          <a:bodyPr>
            <a:normAutofit fontScale="92500" lnSpcReduction="10000"/>
          </a:bodyPr>
          <a:lstStyle/>
          <a:p>
            <a:endParaRPr lang="is-IS" sz="1600" dirty="0">
              <a:latin typeface="+mn-lt"/>
            </a:endParaRPr>
          </a:p>
          <a:p>
            <a:pPr lvl="0">
              <a:lnSpc>
                <a:spcPct val="106000"/>
              </a:lnSpc>
            </a:pPr>
            <a:r>
              <a:rPr lang="is-IS" sz="3800" b="1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Stytting vinnuvikunnar</a:t>
            </a:r>
            <a:br>
              <a:rPr lang="is-IS" sz="3800" b="1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</a:br>
            <a:r>
              <a:rPr lang="is-IS" sz="38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• Hvernig er reynslan?</a:t>
            </a:r>
            <a:br>
              <a:rPr lang="is-IS" sz="3800" dirty="0"/>
            </a:br>
            <a:r>
              <a:rPr lang="is-IS" sz="38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• Hver er staðan?</a:t>
            </a:r>
            <a:br>
              <a:rPr lang="is-IS" sz="3800" dirty="0"/>
            </a:br>
            <a:r>
              <a:rPr lang="is-IS" sz="3800" dirty="0"/>
              <a:t>	</a:t>
            </a:r>
          </a:p>
          <a:p>
            <a:pPr lvl="0">
              <a:lnSpc>
                <a:spcPct val="106000"/>
              </a:lnSpc>
            </a:pPr>
            <a:r>
              <a:rPr lang="is-IS" sz="3800" b="0" i="1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Erindi: Guðmundur Freyr Sveinsson deildarstjóri kjaradeildar.</a:t>
            </a:r>
            <a:br>
              <a:rPr lang="is-IS" sz="5500" dirty="0"/>
            </a:br>
            <a:endParaRPr lang="en-US" sz="55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833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215142A-D057-40F0-8089-D0967A75FC43}"/>
              </a:ext>
            </a:extLst>
          </p:cNvPr>
          <p:cNvSpPr txBox="1">
            <a:spLocks/>
          </p:cNvSpPr>
          <p:nvPr/>
        </p:nvSpPr>
        <p:spPr>
          <a:xfrm>
            <a:off x="1768928" y="979036"/>
            <a:ext cx="8654143" cy="762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rgbClr val="EA2C4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chemeClr val="tx1"/>
                </a:solidFill>
                <a:latin typeface="+mn-lt"/>
              </a:rPr>
              <a:t>Félagsfundir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3728615-6CF5-44D8-ABD3-C1690C327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0216" y="1741715"/>
            <a:ext cx="10249360" cy="4650823"/>
          </a:xfrm>
        </p:spPr>
        <p:txBody>
          <a:bodyPr>
            <a:normAutofit lnSpcReduction="10000"/>
          </a:bodyPr>
          <a:lstStyle/>
          <a:p>
            <a:endParaRPr lang="is-IS" sz="1600" dirty="0">
              <a:latin typeface="+mn-lt"/>
            </a:endParaRPr>
          </a:p>
          <a:p>
            <a:pPr lvl="0">
              <a:lnSpc>
                <a:spcPct val="106000"/>
              </a:lnSpc>
            </a:pPr>
            <a:r>
              <a:rPr lang="is-IS" sz="3500" b="1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Áhrif heimsfaraldursins</a:t>
            </a:r>
            <a:br>
              <a:rPr lang="is-IS" sz="3500" b="1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</a:br>
            <a:r>
              <a:rPr lang="is-IS" sz="35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• Heimavinnan</a:t>
            </a:r>
            <a:br>
              <a:rPr lang="is-IS" sz="3500" dirty="0"/>
            </a:br>
            <a:r>
              <a:rPr lang="is-IS" sz="35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• Stiklað yfir skýrslu Ráðhússins</a:t>
            </a:r>
            <a:br>
              <a:rPr lang="is-IS" sz="3500" dirty="0"/>
            </a:br>
            <a:r>
              <a:rPr lang="is-IS" sz="3500" dirty="0"/>
              <a:t>	</a:t>
            </a:r>
          </a:p>
          <a:p>
            <a:pPr lvl="0">
              <a:lnSpc>
                <a:spcPct val="106000"/>
              </a:lnSpc>
            </a:pPr>
            <a:r>
              <a:rPr lang="is-IS" sz="3500" b="0" i="1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Erindi: Jakobína Þórðardóttir deildarstjóri félagsdeildar.</a:t>
            </a:r>
            <a:br>
              <a:rPr lang="is-IS" sz="5500" dirty="0"/>
            </a:br>
            <a:endParaRPr lang="en-US" sz="55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0679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95B3817A970A499C7AEBCBFA4F6D00" ma:contentTypeVersion="13" ma:contentTypeDescription="Create a new document." ma:contentTypeScope="" ma:versionID="6669556a335b1e989e5b66da9019ebc3">
  <xsd:schema xmlns:xsd="http://www.w3.org/2001/XMLSchema" xmlns:xs="http://www.w3.org/2001/XMLSchema" xmlns:p="http://schemas.microsoft.com/office/2006/metadata/properties" xmlns:ns3="e1e2e94b-315f-4ce4-974d-c3afbd777ab8" xmlns:ns4="5afe7a58-c38b-487c-a535-20af98d6425b" targetNamespace="http://schemas.microsoft.com/office/2006/metadata/properties" ma:root="true" ma:fieldsID="9ed5167f017e148f0e1a5a8a3308980f" ns3:_="" ns4:_="">
    <xsd:import namespace="e1e2e94b-315f-4ce4-974d-c3afbd777ab8"/>
    <xsd:import namespace="5afe7a58-c38b-487c-a535-20af98d642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2e94b-315f-4ce4-974d-c3afbd777a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fe7a58-c38b-487c-a535-20af98d6425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94CF90-1A3B-49E2-BF00-3EA3D794971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1e2e94b-315f-4ce4-974d-c3afbd777ab8"/>
    <ds:schemaRef ds:uri="http://purl.org/dc/elements/1.1/"/>
    <ds:schemaRef ds:uri="http://schemas.microsoft.com/office/2006/metadata/properties"/>
    <ds:schemaRef ds:uri="5afe7a58-c38b-487c-a535-20af98d6425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1D07879-C0C9-4D9B-97F9-304AFEDFDE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e2e94b-315f-4ce4-974d-c3afbd777ab8"/>
    <ds:schemaRef ds:uri="5afe7a58-c38b-487c-a535-20af98d642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0AF35D-CEF9-4EE8-8486-F6BAD7D3F0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825</Words>
  <Application>Microsoft Office PowerPoint</Application>
  <PresentationFormat>Widescreen</PresentationFormat>
  <Paragraphs>106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Helvetica Neue</vt:lpstr>
      <vt:lpstr>Open Sans</vt:lpstr>
      <vt:lpstr>Office-þema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Jakobína Þórðardóttir</dc:creator>
  <cp:lastModifiedBy>Guðmundur Freyr Sveinsson</cp:lastModifiedBy>
  <cp:revision>6</cp:revision>
  <dcterms:created xsi:type="dcterms:W3CDTF">2022-02-23T11:18:45Z</dcterms:created>
  <dcterms:modified xsi:type="dcterms:W3CDTF">2022-02-24T12:59:40Z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0x0101002795B3817A970A499C7AEBCBFA4F6D00</vt:lpwstr>
  </property>
</Properties>
</file>